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4"/>
  </p:notesMasterIdLst>
  <p:sldIdLst>
    <p:sldId id="256" r:id="rId2"/>
    <p:sldId id="275" r:id="rId3"/>
    <p:sldId id="276" r:id="rId4"/>
    <p:sldId id="277" r:id="rId5"/>
    <p:sldId id="274" r:id="rId6"/>
    <p:sldId id="260" r:id="rId7"/>
    <p:sldId id="262" r:id="rId8"/>
    <p:sldId id="265" r:id="rId9"/>
    <p:sldId id="292" r:id="rId10"/>
    <p:sldId id="281" r:id="rId11"/>
    <p:sldId id="278" r:id="rId12"/>
    <p:sldId id="291" r:id="rId13"/>
    <p:sldId id="257" r:id="rId14"/>
    <p:sldId id="279" r:id="rId15"/>
    <p:sldId id="282" r:id="rId16"/>
    <p:sldId id="283" r:id="rId17"/>
    <p:sldId id="284" r:id="rId18"/>
    <p:sldId id="285" r:id="rId19"/>
    <p:sldId id="287" r:id="rId20"/>
    <p:sldId id="286" r:id="rId21"/>
    <p:sldId id="263" r:id="rId22"/>
    <p:sldId id="288" r:id="rId23"/>
    <p:sldId id="266" r:id="rId24"/>
    <p:sldId id="267" r:id="rId25"/>
    <p:sldId id="268" r:id="rId26"/>
    <p:sldId id="269" r:id="rId27"/>
    <p:sldId id="270" r:id="rId28"/>
    <p:sldId id="271" r:id="rId29"/>
    <p:sldId id="289" r:id="rId30"/>
    <p:sldId id="272" r:id="rId31"/>
    <p:sldId id="290" r:id="rId32"/>
    <p:sldId id="27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538" autoAdjust="0"/>
  </p:normalViewPr>
  <p:slideViewPr>
    <p:cSldViewPr>
      <p:cViewPr varScale="1">
        <p:scale>
          <a:sx n="63" d="100"/>
          <a:sy n="63" d="100"/>
        </p:scale>
        <p:origin x="-726" y="-102"/>
      </p:cViewPr>
      <p:guideLst>
        <p:guide orient="horz" pos="2160"/>
        <p:guide pos="2880"/>
      </p:guideLst>
    </p:cSldViewPr>
  </p:slideViewPr>
  <p:outlineViewPr>
    <p:cViewPr>
      <p:scale>
        <a:sx n="33" d="100"/>
        <a:sy n="33" d="100"/>
      </p:scale>
      <p:origin x="0" y="726"/>
    </p:cViewPr>
  </p:outlineViewPr>
  <p:notesTextViewPr>
    <p:cViewPr>
      <p:scale>
        <a:sx n="100" d="100"/>
        <a:sy n="100" d="100"/>
      </p:scale>
      <p:origin x="0" y="0"/>
    </p:cViewPr>
  </p:notesTextViewPr>
  <p:sorterViewPr>
    <p:cViewPr>
      <p:scale>
        <a:sx n="66" d="100"/>
        <a:sy n="66" d="100"/>
      </p:scale>
      <p:origin x="0" y="10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0D62220-504C-4C16-83E4-A3B3C9CEE1E9}" type="datetimeFigureOut">
              <a:rPr lang="en-US"/>
              <a:pPr/>
              <a:t>10/27/2010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27B2AA1-2370-4D86-8983-2E458E83E20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013D7CE8-06BF-4249-A0E1-DCB202360060}" type="slidenum">
              <a:rPr lang="en-US"/>
              <a:pPr/>
              <a:t>2</a:t>
            </a:fld>
            <a:endParaRPr 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Leadership is not positional, it’s behavioral. Many people who are not in formal leadership positions though, often don’t think of themselves as leaders. This process helps one identify all the leadership moments in their lives.</a:t>
            </a:r>
          </a:p>
        </p:txBody>
      </p:sp>
      <p:sp>
        <p:nvSpPr>
          <p:cNvPr id="52228" name="Slide Number Placeholder 3"/>
          <p:cNvSpPr>
            <a:spLocks noGrp="1"/>
          </p:cNvSpPr>
          <p:nvPr>
            <p:ph type="sldNum" sz="quarter" idx="5"/>
          </p:nvPr>
        </p:nvSpPr>
        <p:spPr bwMode="auto">
          <a:noFill/>
          <a:ln>
            <a:miter lim="800000"/>
            <a:headEnd/>
            <a:tailEnd/>
          </a:ln>
        </p:spPr>
        <p:txBody>
          <a:bodyPr/>
          <a:lstStyle/>
          <a:p>
            <a:fld id="{3F364718-AC15-40D1-AB66-DA5E9A941F52}" type="slidenum">
              <a:rPr lang="en-US"/>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-power of the model=so simple: concise, comprehensive, and straightforward. The message is that practicing good leadership doesn't have to be complicated.</a:t>
            </a:r>
          </a:p>
          <a:p>
            <a:pPr eaLnBrk="1" hangingPunct="1">
              <a:spcBef>
                <a:spcPct val="0"/>
              </a:spcBef>
            </a:pPr>
            <a:r>
              <a:rPr lang="en-US" smtClean="0"/>
              <a:t>-simple and straightforward (not=) easy to put into action. Breaks leadership into bite-size pieces, uses the SLPI to measure; leadership is easier to understand, put into practice, measure results, and make a difference</a:t>
            </a:r>
          </a:p>
          <a:p>
            <a:pPr eaLnBrk="1" hangingPunct="1">
              <a:spcBef>
                <a:spcPct val="0"/>
              </a:spcBef>
            </a:pPr>
            <a:r>
              <a:rPr lang="en-US" smtClean="0"/>
              <a:t>-360-degree feedback from anonymous observers gives a clearer view of what behaviors are frequent, and which ones need more attention.</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F1EE2AD9-913B-4A27-85A2-D57D058B7811}" type="slidenum">
              <a:rPr lang="en-US"/>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-Leadership skills are a sought after ability in the job market and in life</a:t>
            </a:r>
          </a:p>
          <a:p>
            <a:pPr eaLnBrk="1" hangingPunct="1">
              <a:spcBef>
                <a:spcPct val="0"/>
              </a:spcBef>
            </a:pPr>
            <a:r>
              <a:rPr lang="en-US" smtClean="0"/>
              <a:t>-Prepares students for the leadership training and positions they’re likely to face in college</a:t>
            </a:r>
          </a:p>
          <a:p>
            <a:pPr eaLnBrk="1" hangingPunct="1">
              <a:spcBef>
                <a:spcPct val="0"/>
              </a:spcBef>
            </a:pPr>
            <a:r>
              <a:rPr lang="en-US" smtClean="0"/>
              <a:t>-Prepares students for the leadership trainings and success they’d like to achieve in the workplace</a:t>
            </a:r>
          </a:p>
          <a:p>
            <a:pPr eaLnBrk="1" hangingPunct="1">
              <a:spcBef>
                <a:spcPct val="0"/>
              </a:spcBef>
            </a:pPr>
            <a:r>
              <a:rPr lang="en-US" smtClean="0"/>
              <a:t>-Leadership behaviors are necessary in just about any situation: community service, family crises, personal interests and activities (give brief story of using it as a financial planning tool).</a:t>
            </a:r>
          </a:p>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D0669A2D-0886-4EE7-B68F-4F30E857AD68}" type="slidenum">
              <a:rPr lang="en-US"/>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Preparing students for the world of work is our charge and what better way to do that than to expose them early one to one of the most used leadership models in colleges and corporate America. </a:t>
            </a:r>
          </a:p>
        </p:txBody>
      </p:sp>
      <p:sp>
        <p:nvSpPr>
          <p:cNvPr id="55300" name="Slide Number Placeholder 3"/>
          <p:cNvSpPr>
            <a:spLocks noGrp="1"/>
          </p:cNvSpPr>
          <p:nvPr>
            <p:ph type="sldNum" sz="quarter" idx="5"/>
          </p:nvPr>
        </p:nvSpPr>
        <p:spPr bwMode="auto">
          <a:noFill/>
          <a:ln>
            <a:miter lim="800000"/>
            <a:headEnd/>
            <a:tailEnd/>
          </a:ln>
        </p:spPr>
        <p:txBody>
          <a:bodyPr/>
          <a:lstStyle/>
          <a:p>
            <a:fld id="{13BB1E53-E611-4C49-A61E-0A9CD1AC6AEA}" type="slidenum">
              <a:rPr lang="en-US"/>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83AB16C2-DDB3-4189-925D-0DBCA135806B}" type="slidenum">
              <a:rPr lang="en-US"/>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706CA563-A77B-4C46-A711-FD4CCACE9151}" type="slidenum">
              <a:rPr lang="en-US"/>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tons of free resources about leadership available on this website. Bookmark it. </a:t>
            </a:r>
          </a:p>
        </p:txBody>
      </p:sp>
      <p:sp>
        <p:nvSpPr>
          <p:cNvPr id="58372" name="Slide Number Placeholder 3"/>
          <p:cNvSpPr>
            <a:spLocks noGrp="1"/>
          </p:cNvSpPr>
          <p:nvPr>
            <p:ph type="sldNum" sz="quarter" idx="5"/>
          </p:nvPr>
        </p:nvSpPr>
        <p:spPr bwMode="auto">
          <a:noFill/>
          <a:ln>
            <a:miter lim="800000"/>
            <a:headEnd/>
            <a:tailEnd/>
          </a:ln>
        </p:spPr>
        <p:txBody>
          <a:bodyPr/>
          <a:lstStyle/>
          <a:p>
            <a:fld id="{35B3DDC6-7E9A-40E1-97C0-6D2AC850F514}" type="slidenum">
              <a:rPr lang="en-US"/>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C2B80AAE-3DEC-45B1-A87D-341188FFECFE}" type="slidenum">
              <a:rPr lang="en-US"/>
              <a:pPr/>
              <a:t>3</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0FC166AE-6C49-4008-BD60-ADA79E102322}" type="slidenum">
              <a:rPr lang="en-US"/>
              <a:pPr/>
              <a:t>4</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73B4ACA-CF1A-42EA-8739-58C8D0E6AF16}" type="slidenum">
              <a:rPr lang="en-US"/>
              <a:pPr/>
              <a:t>5</a:t>
            </a:fld>
            <a:endParaRPr lang="en-US"/>
          </a:p>
        </p:txBody>
      </p:sp>
      <p:sp>
        <p:nvSpPr>
          <p:cNvPr id="59395"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91423" tIns="45712" rIns="91423" bIns="45712" anchor="b"/>
          <a:lstStyle/>
          <a:p>
            <a:pPr algn="r"/>
            <a:fld id="{2BB1741B-0CEF-4E82-B4BC-109925A709A4}" type="slidenum">
              <a:rPr lang="en-US" sz="1200">
                <a:latin typeface="Times New Roman" pitchFamily="18" charset="0"/>
              </a:rPr>
              <a:pPr algn="r"/>
              <a:t>5</a:t>
            </a:fld>
            <a:endParaRPr lang="en-US" sz="1200">
              <a:latin typeface="Times New Roman" pitchFamily="18" charset="0"/>
            </a:endParaRPr>
          </a:p>
        </p:txBody>
      </p:sp>
      <p:sp>
        <p:nvSpPr>
          <p:cNvPr id="59396"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p:spPr>
      </p:sp>
      <p:sp>
        <p:nvSpPr>
          <p:cNvPr id="59397" name="Rectangle 3"/>
          <p:cNvSpPr>
            <a:spLocks noGrp="1" noChangeArrowheads="1"/>
          </p:cNvSpPr>
          <p:nvPr>
            <p:ph type="body" idx="1"/>
          </p:nvPr>
        </p:nvSpPr>
        <p:spPr bwMode="auto">
          <a:xfrm>
            <a:off x="914400" y="4344988"/>
            <a:ext cx="5029200" cy="4114800"/>
          </a:xfrm>
          <a:noFill/>
        </p:spPr>
        <p:txBody>
          <a:bodyPr wrap="square" lIns="91423" tIns="45712" rIns="91423" bIns="45712"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story of The Leadership Challenge began in the early 1980s with Jim </a:t>
            </a:r>
            <a:r>
              <a:rPr lang="en-US" dirty="0" err="1" smtClean="0"/>
              <a:t>Kouzes</a:t>
            </a:r>
            <a:r>
              <a:rPr lang="en-US" dirty="0" smtClean="0"/>
              <a:t> and Barry Posner.</a:t>
            </a:r>
          </a:p>
          <a:p>
            <a:pPr eaLnBrk="1" hangingPunct="1">
              <a:spcBef>
                <a:spcPct val="0"/>
              </a:spcBef>
            </a:pPr>
            <a:r>
              <a:rPr lang="en-US" dirty="0" smtClean="0"/>
              <a:t>-Jim was interested in leadership, Eagle Scout in Honor Guard at Kennedy’s inauguration, was Director of the Executive Development Center at Santa Clara University.</a:t>
            </a:r>
          </a:p>
          <a:p>
            <a:pPr eaLnBrk="1" hangingPunct="1">
              <a:spcBef>
                <a:spcPct val="0"/>
              </a:spcBef>
            </a:pPr>
            <a:r>
              <a:rPr lang="en-US" dirty="0" smtClean="0"/>
              <a:t>-Barry was a teacher and scholar of leadership at SCU, where he is now the Dean of the </a:t>
            </a:r>
            <a:r>
              <a:rPr lang="en-US" dirty="0" err="1" smtClean="0"/>
              <a:t>Leavey</a:t>
            </a:r>
            <a:r>
              <a:rPr lang="en-US" dirty="0" smtClean="0"/>
              <a:t> School of Business. He spoke at FCCLA National Leadership Conference this past July. </a:t>
            </a:r>
          </a:p>
        </p:txBody>
      </p:sp>
      <p:sp>
        <p:nvSpPr>
          <p:cNvPr id="48132" name="Slide Number Placeholder 3"/>
          <p:cNvSpPr>
            <a:spLocks noGrp="1"/>
          </p:cNvSpPr>
          <p:nvPr>
            <p:ph type="sldNum" sz="quarter" idx="5"/>
          </p:nvPr>
        </p:nvSpPr>
        <p:spPr bwMode="auto">
          <a:noFill/>
          <a:ln>
            <a:miter lim="800000"/>
            <a:headEnd/>
            <a:tailEnd/>
          </a:ln>
        </p:spPr>
        <p:txBody>
          <a:bodyPr/>
          <a:lstStyle/>
          <a:p>
            <a:fld id="{686D0251-5BBA-41D4-9742-EAF23DFE2829}"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story begins with an intensive research project Jim and Barry undertook together in 1983.</a:t>
            </a:r>
          </a:p>
          <a:p>
            <a:pPr eaLnBrk="1" hangingPunct="1">
              <a:spcBef>
                <a:spcPct val="0"/>
              </a:spcBef>
            </a:pPr>
            <a:r>
              <a:rPr lang="en-US" smtClean="0"/>
              <a:t>-They began with the basic question: what did people </a:t>
            </a:r>
            <a:r>
              <a:rPr lang="en-US" i="1" smtClean="0"/>
              <a:t>do</a:t>
            </a:r>
            <a:r>
              <a:rPr lang="en-US" smtClean="0"/>
              <a:t> at their personal best in leading others?</a:t>
            </a:r>
          </a:p>
          <a:p>
            <a:pPr eaLnBrk="1" hangingPunct="1">
              <a:spcBef>
                <a:spcPct val="0"/>
              </a:spcBef>
            </a:pPr>
            <a:r>
              <a:rPr lang="en-US" smtClean="0"/>
              <a:t>-beginning assumption: ordinary people could be leaders.</a:t>
            </a:r>
          </a:p>
        </p:txBody>
      </p:sp>
      <p:sp>
        <p:nvSpPr>
          <p:cNvPr id="49156" name="Slide Number Placeholder 3"/>
          <p:cNvSpPr>
            <a:spLocks noGrp="1"/>
          </p:cNvSpPr>
          <p:nvPr>
            <p:ph type="sldNum" sz="quarter" idx="5"/>
          </p:nvPr>
        </p:nvSpPr>
        <p:spPr bwMode="auto">
          <a:noFill/>
          <a:ln>
            <a:miter lim="800000"/>
            <a:headEnd/>
            <a:tailEnd/>
          </a:ln>
        </p:spPr>
        <p:txBody>
          <a:bodyPr/>
          <a:lstStyle/>
          <a:p>
            <a:fld id="{77364983-F78F-4F03-9149-078F5D6C4F9D}"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l—In going through the hundreds of personal best stories, they realized that these stories seldom sounded like textbook management. They were not logical cases of planning, organizing, staffing, directing, and controlling. Instead, they were tales of dynamic change and bold action. Analysis of the stories led Kouzes and Posner to define effective leadership  as “the art of mobilizing others to want to struggle for shared aspirations.”</a:t>
            </a:r>
          </a:p>
          <a:p>
            <a:pPr eaLnBrk="1" hangingPunct="1">
              <a:spcBef>
                <a:spcPct val="0"/>
              </a:spcBef>
            </a:pPr>
            <a:endParaRPr lang="en-US" smtClean="0"/>
          </a:p>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7C2D4ED6-6D28-4E0C-8BE4-FFFA36381972}"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l—In going through the hundreds of personal best stories, they realized that these stories seldom sounded like textbook management. They were not logical cases of planning, organizing, staffing, directing, and controlling. Instead, they were tales of dynamic change and bold action. Analysis of the stories led Kouzes and Posner to define effective leadership  as “the art of mobilizing others to want to struggle for shared aspirations.”</a:t>
            </a:r>
          </a:p>
          <a:p>
            <a:pPr eaLnBrk="1" hangingPunct="1">
              <a:spcBef>
                <a:spcPct val="0"/>
              </a:spcBef>
            </a:pPr>
            <a:endParaRPr lang="en-US" smtClean="0"/>
          </a:p>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7C2D4ED6-6D28-4E0C-8BE4-FFFA36381972}"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Taking these 30 behaviors, the authors then categorized them into five specific practices. (READ THEM)</a:t>
            </a:r>
          </a:p>
          <a:p>
            <a:pPr eaLnBrk="1" hangingPunct="1">
              <a:spcBef>
                <a:spcPct val="0"/>
              </a:spcBef>
            </a:pPr>
            <a:r>
              <a:rPr lang="en-US" smtClean="0"/>
              <a:t>MTW- setting a personal example of what is expected; ISV all about creating a mutual consensus on the end goal and the process; CTP-thinking outside the box; EOA is not just delegating but equipping constituents with tools, trust, and space to do their jobs; EtH is about showing appreciation for a job well done. You’ll find a full description of each practice and the behaviors that contribute to it in the Five Practices of Exemplary Student Leadership Article you each received.</a:t>
            </a:r>
          </a:p>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25376A77-96C0-4AB6-A842-9A6B69370FE6}"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4" name="Group 16"/>
          <p:cNvGrpSpPr>
            <a:grpSpLocks/>
          </p:cNvGrpSpPr>
          <p:nvPr/>
        </p:nvGrpSpPr>
        <p:grpSpPr bwMode="auto">
          <a:xfrm>
            <a:off x="0" y="3268663"/>
            <a:ext cx="9144000" cy="146050"/>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Rectangle 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fld id="{1B080D68-87F9-4475-8510-3C2389721F0A}" type="datetimeFigureOut">
              <a:rPr lang="en-US"/>
              <a:pPr/>
              <a:t>10/27/2010</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16B210BA-C1CC-43F7-AA5D-7449D5301F35}"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flipH="1">
            <a:off x="0" y="1371600"/>
            <a:ext cx="9144000"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Rectangle 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Date Placeholder 3"/>
          <p:cNvSpPr>
            <a:spLocks noGrp="1"/>
          </p:cNvSpPr>
          <p:nvPr>
            <p:ph type="dt" sz="half" idx="10"/>
          </p:nvPr>
        </p:nvSpPr>
        <p:spPr/>
        <p:txBody>
          <a:bodyPr/>
          <a:lstStyle>
            <a:lvl1pPr>
              <a:defRPr/>
            </a:lvl1pPr>
          </a:lstStyle>
          <a:p>
            <a:fld id="{44541727-5584-48C3-9141-3E0D46967CA3}" type="datetimeFigureOut">
              <a:rPr lang="en-US"/>
              <a:pPr/>
              <a:t>10/27/2010</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B16C3170-74EF-4262-A620-D68FEE6A40CC}"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rot="5400000" flipH="1">
            <a:off x="3332163" y="3384550"/>
            <a:ext cx="6867525"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Rectangle 5"/>
            <p:cNvSpPr/>
            <p:nvPr userDrawn="1"/>
          </p:nvSpPr>
          <p:spPr>
            <a:xfrm>
              <a:off x="5180755" y="3268344"/>
              <a:ext cx="109914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userDrawn="1"/>
          </p:nvSpPr>
          <p:spPr>
            <a:xfrm>
              <a:off x="6279894" y="3268345"/>
              <a:ext cx="1097027"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userDrawn="1"/>
          </p:nvSpPr>
          <p:spPr>
            <a:xfrm>
              <a:off x="7376922" y="3268344"/>
              <a:ext cx="1097026"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6838950" y="6356350"/>
            <a:ext cx="1868488" cy="365125"/>
          </a:xfrm>
        </p:spPr>
        <p:txBody>
          <a:bodyPr/>
          <a:lstStyle>
            <a:lvl1pPr>
              <a:defRPr/>
            </a:lvl1pPr>
          </a:lstStyle>
          <a:p>
            <a:fld id="{918AB5CB-C394-4BE6-8760-803479FA519B}" type="datetimeFigureOut">
              <a:rPr lang="en-US"/>
              <a:pPr/>
              <a:t>10/27/2010</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776E7C00-B0E1-463A-B960-B43C2702A58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13"/>
          <p:cNvGrpSpPr>
            <a:grpSpLocks/>
          </p:cNvGrpSpPr>
          <p:nvPr/>
        </p:nvGrpSpPr>
        <p:grpSpPr bwMode="auto">
          <a:xfrm>
            <a:off x="0" y="1371600"/>
            <a:ext cx="9144000"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Rectangle 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fld id="{DDA4D59C-7D58-483D-8F82-EC8388D7D81A}" type="datetimeFigureOut">
              <a:rPr lang="en-US"/>
              <a:pPr/>
              <a:t>10/27/2010</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E78E489F-71F3-491C-9492-1EEB99AE5D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2"/>
          <p:cNvGrpSpPr>
            <a:grpSpLocks/>
          </p:cNvGrpSpPr>
          <p:nvPr/>
        </p:nvGrpSpPr>
        <p:grpSpPr bwMode="auto">
          <a:xfrm flipH="1">
            <a:off x="0" y="4229100"/>
            <a:ext cx="9144000" cy="146050"/>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Rectangle 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13C2DCDC-1BD1-4EE7-8B49-931394B99405}" type="datetimeFigureOut">
              <a:rPr lang="en-US"/>
              <a:pPr/>
              <a:t>10/27/2010</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60DEB26C-B288-4E4E-8598-C6F15A8FC80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5" name="Group 14"/>
          <p:cNvGrpSpPr>
            <a:grpSpLocks/>
          </p:cNvGrpSpPr>
          <p:nvPr/>
        </p:nvGrpSpPr>
        <p:grpSpPr bwMode="auto">
          <a:xfrm>
            <a:off x="0" y="1371600"/>
            <a:ext cx="9144000" cy="73025"/>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lstStyle>
          <a:p>
            <a:fld id="{A0B049EE-2A34-446F-A3BB-8B11E0F12EDB}" type="datetimeFigureOut">
              <a:rPr lang="en-US"/>
              <a:pPr/>
              <a:t>10/27/2010</a:t>
            </a:fld>
            <a:endParaRPr lang="en-US"/>
          </a:p>
        </p:txBody>
      </p:sp>
      <p:sp>
        <p:nvSpPr>
          <p:cNvPr id="11" name="Footer Placeholder 5"/>
          <p:cNvSpPr>
            <a:spLocks noGrp="1"/>
          </p:cNvSpPr>
          <p:nvPr>
            <p:ph type="ftr" sz="quarter" idx="11"/>
          </p:nvPr>
        </p:nvSpPr>
        <p:spPr/>
        <p:txBody>
          <a:bodyPr/>
          <a:lstStyle>
            <a:lvl1pPr>
              <a:defRPr/>
            </a:lvl1pPr>
          </a:lstStyle>
          <a:p>
            <a:endParaRPr lang="en-US"/>
          </a:p>
        </p:txBody>
      </p:sp>
      <p:sp>
        <p:nvSpPr>
          <p:cNvPr id="12" name="Slide Number Placeholder 6"/>
          <p:cNvSpPr>
            <a:spLocks noGrp="1"/>
          </p:cNvSpPr>
          <p:nvPr>
            <p:ph type="sldNum" sz="quarter" idx="12"/>
          </p:nvPr>
        </p:nvSpPr>
        <p:spPr/>
        <p:txBody>
          <a:bodyPr/>
          <a:lstStyle>
            <a:lvl1pPr>
              <a:defRPr/>
            </a:lvl1pPr>
          </a:lstStyle>
          <a:p>
            <a:fld id="{CB88BC5D-F2E8-48DC-B4FA-4F1D649668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pSp>
        <p:nvGrpSpPr>
          <p:cNvPr id="7" name="Group 16"/>
          <p:cNvGrpSpPr>
            <a:grpSpLocks/>
          </p:cNvGrpSpPr>
          <p:nvPr/>
        </p:nvGrpSpPr>
        <p:grpSpPr bwMode="auto">
          <a:xfrm>
            <a:off x="0" y="1371600"/>
            <a:ext cx="9144000" cy="73025"/>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Rectangle 8"/>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2" name="Date Placeholder 6"/>
          <p:cNvSpPr>
            <a:spLocks noGrp="1"/>
          </p:cNvSpPr>
          <p:nvPr>
            <p:ph type="dt" sz="half" idx="10"/>
          </p:nvPr>
        </p:nvSpPr>
        <p:spPr/>
        <p:txBody>
          <a:bodyPr/>
          <a:lstStyle>
            <a:lvl1pPr>
              <a:defRPr/>
            </a:lvl1pPr>
          </a:lstStyle>
          <a:p>
            <a:fld id="{FDB47844-0C04-4912-97ED-F1906D7870F2}" type="datetimeFigureOut">
              <a:rPr lang="en-US"/>
              <a:pPr/>
              <a:t>10/27/2010</a:t>
            </a:fld>
            <a:endParaRPr lang="en-US"/>
          </a:p>
        </p:txBody>
      </p:sp>
      <p:sp>
        <p:nvSpPr>
          <p:cNvPr id="13" name="Footer Placeholder 7"/>
          <p:cNvSpPr>
            <a:spLocks noGrp="1"/>
          </p:cNvSpPr>
          <p:nvPr>
            <p:ph type="ftr" sz="quarter" idx="11"/>
          </p:nvPr>
        </p:nvSpPr>
        <p:spPr/>
        <p:txBody>
          <a:bodyPr/>
          <a:lstStyle>
            <a:lvl1pPr>
              <a:defRPr/>
            </a:lvl1pPr>
          </a:lstStyle>
          <a:p>
            <a:endParaRPr lang="en-US"/>
          </a:p>
        </p:txBody>
      </p:sp>
      <p:sp>
        <p:nvSpPr>
          <p:cNvPr id="14" name="Slide Number Placeholder 8"/>
          <p:cNvSpPr>
            <a:spLocks noGrp="1"/>
          </p:cNvSpPr>
          <p:nvPr>
            <p:ph type="sldNum" sz="quarter" idx="12"/>
          </p:nvPr>
        </p:nvSpPr>
        <p:spPr/>
        <p:txBody>
          <a:bodyPr/>
          <a:lstStyle>
            <a:lvl1pPr>
              <a:defRPr/>
            </a:lvl1pPr>
          </a:lstStyle>
          <a:p>
            <a:fld id="{6D3107ED-FF2A-405F-A6EF-939B632A7E5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3" name="Group 12"/>
          <p:cNvGrpSpPr>
            <a:grpSpLocks/>
          </p:cNvGrpSpPr>
          <p:nvPr/>
        </p:nvGrpSpPr>
        <p:grpSpPr bwMode="auto">
          <a:xfrm flipH="1">
            <a:off x="0" y="1371600"/>
            <a:ext cx="9144000" cy="73025"/>
            <a:chOff x="0" y="3268345"/>
            <a:chExt cx="9144000" cy="146304"/>
          </a:xfrm>
        </p:grpSpPr>
        <p:sp>
          <p:nvSpPr>
            <p:cNvPr id="4" name="Rectangle 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 name="Rectangle 4"/>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Rectangle 5"/>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12" name="Title 11"/>
          <p:cNvSpPr>
            <a:spLocks noGrp="1"/>
          </p:cNvSpPr>
          <p:nvPr>
            <p:ph type="title"/>
          </p:nvPr>
        </p:nvSpPr>
        <p:spPr/>
        <p:txBody>
          <a:bodyPr/>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lstStyle>
          <a:p>
            <a:fld id="{62111DB1-6BA5-4D8B-82C6-46FEDDB0A248}" type="datetimeFigureOut">
              <a:rPr lang="en-US"/>
              <a:pPr/>
              <a:t>10/27/2010</a:t>
            </a:fld>
            <a:endParaRPr lang="en-US"/>
          </a:p>
        </p:txBody>
      </p:sp>
      <p:sp>
        <p:nvSpPr>
          <p:cNvPr id="9" name="Footer Placeholder 3"/>
          <p:cNvSpPr>
            <a:spLocks noGrp="1"/>
          </p:cNvSpPr>
          <p:nvPr>
            <p:ph type="ftr" sz="quarter" idx="11"/>
          </p:nvPr>
        </p:nvSpPr>
        <p:spPr/>
        <p:txBody>
          <a:bodyPr/>
          <a:lstStyle>
            <a:lvl1pPr>
              <a:defRPr/>
            </a:lvl1pPr>
          </a:lstStyle>
          <a:p>
            <a:endParaRPr lang="en-US"/>
          </a:p>
        </p:txBody>
      </p:sp>
      <p:sp>
        <p:nvSpPr>
          <p:cNvPr id="10" name="Slide Number Placeholder 4"/>
          <p:cNvSpPr>
            <a:spLocks noGrp="1"/>
          </p:cNvSpPr>
          <p:nvPr>
            <p:ph type="sldNum" sz="quarter" idx="12"/>
          </p:nvPr>
        </p:nvSpPr>
        <p:spPr/>
        <p:txBody>
          <a:bodyPr/>
          <a:lstStyle>
            <a:lvl1pPr>
              <a:defRPr/>
            </a:lvl1pPr>
          </a:lstStyle>
          <a:p>
            <a:fld id="{BBEAB360-081F-4C82-A5AC-0213EC4AD63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grpSp>
        <p:nvGrpSpPr>
          <p:cNvPr id="2" name="Group 10"/>
          <p:cNvGrpSpPr>
            <a:grpSpLocks/>
          </p:cNvGrpSpPr>
          <p:nvPr/>
        </p:nvGrpSpPr>
        <p:grpSpPr bwMode="auto">
          <a:xfrm>
            <a:off x="-9525" y="-19050"/>
            <a:ext cx="9144000" cy="147638"/>
            <a:chOff x="0" y="3268345"/>
            <a:chExt cx="9144000" cy="146304"/>
          </a:xfrm>
        </p:grpSpPr>
        <p:sp>
          <p:nvSpPr>
            <p:cNvPr id="3" name="Rectangle 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 name="Rectangle 3"/>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 name="Rectangle 4"/>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Rectangle 5"/>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7" name="Date Placeholder 1"/>
          <p:cNvSpPr>
            <a:spLocks noGrp="1"/>
          </p:cNvSpPr>
          <p:nvPr>
            <p:ph type="dt" sz="half" idx="10"/>
          </p:nvPr>
        </p:nvSpPr>
        <p:spPr/>
        <p:txBody>
          <a:bodyPr/>
          <a:lstStyle>
            <a:lvl1pPr>
              <a:defRPr/>
            </a:lvl1pPr>
          </a:lstStyle>
          <a:p>
            <a:fld id="{3E80C6F2-E35E-4A8D-8A44-57BD932B5B1C}" type="datetimeFigureOut">
              <a:rPr lang="en-US"/>
              <a:pPr/>
              <a:t>10/27/2010</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3"/>
          <p:cNvSpPr>
            <a:spLocks noGrp="1"/>
          </p:cNvSpPr>
          <p:nvPr>
            <p:ph type="sldNum" sz="quarter" idx="12"/>
          </p:nvPr>
        </p:nvSpPr>
        <p:spPr/>
        <p:txBody>
          <a:bodyPr/>
          <a:lstStyle>
            <a:lvl1pPr>
              <a:defRPr/>
            </a:lvl1pPr>
          </a:lstStyle>
          <a:p>
            <a:fld id="{770FF32A-07C8-4AFF-80E7-786EB091260E}"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3"/>
          <p:cNvGrpSpPr>
            <a:grpSpLocks/>
          </p:cNvGrpSpPr>
          <p:nvPr/>
        </p:nvGrpSpPr>
        <p:grpSpPr bwMode="auto">
          <a:xfrm flipH="1">
            <a:off x="0" y="1143000"/>
            <a:ext cx="9144000" cy="73025"/>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2" name="Title 1"/>
          <p:cNvSpPr>
            <a:spLocks noGrp="1"/>
          </p:cNvSpPr>
          <p:nvPr>
            <p:ph type="title"/>
          </p:nvPr>
        </p:nvSpPr>
        <p:spPr>
          <a:xfrm>
            <a:off x="457200" y="273050"/>
            <a:ext cx="8229600" cy="793750"/>
          </a:xfrm>
          <a:prstGeom prst="rect">
            <a:avLst/>
          </a:prstGeo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fld id="{1A89878C-AD98-4DE4-B988-0A37CECB93CD}" type="datetimeFigureOut">
              <a:rPr lang="en-US"/>
              <a:pPr/>
              <a:t>10/27/2010</a:t>
            </a:fld>
            <a:endParaRPr lang="en-US"/>
          </a:p>
        </p:txBody>
      </p:sp>
      <p:sp>
        <p:nvSpPr>
          <p:cNvPr id="11" name="Footer Placeholder 5"/>
          <p:cNvSpPr>
            <a:spLocks noGrp="1"/>
          </p:cNvSpPr>
          <p:nvPr>
            <p:ph type="ftr" sz="quarter" idx="11"/>
          </p:nvPr>
        </p:nvSpPr>
        <p:spPr/>
        <p:txBody>
          <a:bodyPr/>
          <a:lstStyle>
            <a:lvl1pPr>
              <a:defRPr/>
            </a:lvl1pPr>
          </a:lstStyle>
          <a:p>
            <a:endParaRPr lang="en-US"/>
          </a:p>
        </p:txBody>
      </p:sp>
      <p:sp>
        <p:nvSpPr>
          <p:cNvPr id="12" name="Slide Number Placeholder 6"/>
          <p:cNvSpPr>
            <a:spLocks noGrp="1"/>
          </p:cNvSpPr>
          <p:nvPr>
            <p:ph type="sldNum" sz="quarter" idx="12"/>
          </p:nvPr>
        </p:nvSpPr>
        <p:spPr/>
        <p:txBody>
          <a:bodyPr/>
          <a:lstStyle>
            <a:lvl1pPr>
              <a:defRPr/>
            </a:lvl1pPr>
          </a:lstStyle>
          <a:p>
            <a:fld id="{C9D1CCB6-9C29-49E1-904C-56E90F9422D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9525" y="-19050"/>
            <a:ext cx="9144000" cy="147638"/>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Rectangle 8"/>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rtlCol="0">
            <a:normAutofit/>
          </a:bodyPr>
          <a:lstStyle/>
          <a:p>
            <a:pPr lvl="0"/>
            <a:r>
              <a:rPr lang="en-US" noProof="0" smtClean="0"/>
              <a:t>Click icon to add picture</a:t>
            </a:r>
            <a:endParaRPr lang="en-US" noProof="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4"/>
          </p:nvPr>
        </p:nvSpPr>
        <p:spPr/>
        <p:txBody>
          <a:bodyPr/>
          <a:lstStyle>
            <a:lvl1pPr>
              <a:defRPr/>
            </a:lvl1pPr>
          </a:lstStyle>
          <a:p>
            <a:fld id="{70C5E957-4F9C-45D4-9CC8-A0BC9454492A}" type="datetimeFigureOut">
              <a:rPr lang="en-US"/>
              <a:pPr/>
              <a:t>10/27/2010</a:t>
            </a:fld>
            <a:endParaRPr lang="en-US"/>
          </a:p>
        </p:txBody>
      </p:sp>
      <p:sp>
        <p:nvSpPr>
          <p:cNvPr id="11" name="Footer Placeholder 5"/>
          <p:cNvSpPr>
            <a:spLocks noGrp="1"/>
          </p:cNvSpPr>
          <p:nvPr>
            <p:ph type="ftr" sz="quarter" idx="15"/>
          </p:nvPr>
        </p:nvSpPr>
        <p:spPr/>
        <p:txBody>
          <a:bodyPr/>
          <a:lstStyle>
            <a:lvl1pPr>
              <a:defRPr/>
            </a:lvl1pPr>
          </a:lstStyle>
          <a:p>
            <a:endParaRPr lang="en-US"/>
          </a:p>
        </p:txBody>
      </p:sp>
      <p:sp>
        <p:nvSpPr>
          <p:cNvPr id="12" name="Slide Number Placeholder 6"/>
          <p:cNvSpPr>
            <a:spLocks noGrp="1"/>
          </p:cNvSpPr>
          <p:nvPr>
            <p:ph type="sldNum" sz="quarter" idx="16"/>
          </p:nvPr>
        </p:nvSpPr>
        <p:spPr/>
        <p:txBody>
          <a:bodyPr/>
          <a:lstStyle>
            <a:lvl1pPr>
              <a:defRPr/>
            </a:lvl1pPr>
          </a:lstStyle>
          <a:p>
            <a:fld id="{291F29DC-FEB1-4F99-BE11-68391954BF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ko-KR" altLang="en-US">
              <a:solidFill>
                <a:srgbClr val="FFFFFF"/>
              </a:solidFill>
            </a:endParaRP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73838"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00"/>
                </a:solidFill>
                <a:latin typeface="Gill Sans MT" pitchFamily="34" charset="0"/>
              </a:defRPr>
            </a:lvl1pPr>
          </a:lstStyle>
          <a:p>
            <a:fld id="{5DCBC4B3-9FB1-4D5A-8BDE-192096547C0C}" type="datetimeFigureOut">
              <a:rPr lang="en-US"/>
              <a:pPr/>
              <a:t>10/27/2010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00000"/>
                </a:solidFill>
                <a:latin typeface="Gill Sans MT" pitchFamily="34" charset="0"/>
              </a:defRPr>
            </a:lvl1pPr>
          </a:lstStyle>
          <a:p>
            <a:endParaRPr lang="en-US"/>
          </a:p>
        </p:txBody>
      </p:sp>
      <p:sp>
        <p:nvSpPr>
          <p:cNvPr id="6" name="Slide Number Placeholder 5"/>
          <p:cNvSpPr>
            <a:spLocks noGrp="1"/>
          </p:cNvSpPr>
          <p:nvPr>
            <p:ph type="sldNum" sz="quarter" idx="4"/>
          </p:nvPr>
        </p:nvSpPr>
        <p:spPr>
          <a:xfrm>
            <a:off x="460375"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0000"/>
                </a:solidFill>
                <a:latin typeface="Gill Sans MT" pitchFamily="34" charset="0"/>
              </a:defRPr>
            </a:lvl1pPr>
          </a:lstStyle>
          <a:p>
            <a:fld id="{7EE0A6CE-68A6-423B-A3F5-9606D67AFC03}" type="slidenum">
              <a:rPr lang="en-US"/>
              <a:pPr/>
              <a:t>‹#›</a:t>
            </a:fld>
            <a:endParaRPr 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0" fontAlgn="base" hangingPunct="0">
        <a:spcBef>
          <a:spcPct val="0"/>
        </a:spcBef>
        <a:spcAft>
          <a:spcPct val="0"/>
        </a:spcAft>
        <a:defRPr sz="4400" kern="1200">
          <a:solidFill>
            <a:srgbClr val="FFFFFF"/>
          </a:solidFill>
          <a:effectLst>
            <a:glow rad="101600">
              <a:schemeClr val="tx2"/>
            </a:glow>
          </a:effectLst>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DA7328"/>
        </a:buClr>
        <a:buSzPct val="57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E589F"/>
        </a:buClr>
        <a:buSzPct val="55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tudentlpi.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eadershipchalleng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leadershipchallenge.com/WileyCD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fcclacathe@hotmail.com" TargetMode="External"/><Relationship Id="rId2" Type="http://schemas.openxmlformats.org/officeDocument/2006/relationships/hyperlink" Target="mailto:manderson2@mt.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The Student </a:t>
            </a:r>
            <a:br>
              <a:rPr lang="en-US" dirty="0" smtClean="0"/>
            </a:br>
            <a:r>
              <a:rPr lang="en-US" dirty="0" smtClean="0"/>
              <a:t>Leadership Challenge </a:t>
            </a:r>
            <a:endParaRPr lang="en-US" dirty="0"/>
          </a:p>
        </p:txBody>
      </p:sp>
      <p:sp>
        <p:nvSpPr>
          <p:cNvPr id="13315" name="Subtitle 2"/>
          <p:cNvSpPr>
            <a:spLocks noGrp="1"/>
          </p:cNvSpPr>
          <p:nvPr>
            <p:ph type="subTitle" idx="1"/>
          </p:nvPr>
        </p:nvSpPr>
        <p:spPr/>
        <p:txBody>
          <a:bodyPr/>
          <a:lstStyle/>
          <a:p>
            <a:pPr eaLnBrk="1" hangingPunct="1"/>
            <a:r>
              <a:rPr lang="en-US" dirty="0" smtClean="0"/>
              <a:t>Montana ACTE</a:t>
            </a:r>
          </a:p>
          <a:p>
            <a:pPr eaLnBrk="1" hangingPunct="1"/>
            <a:r>
              <a:rPr lang="en-US" dirty="0" smtClean="0"/>
              <a:t>October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1500188"/>
            <a:ext cx="8229600" cy="4625975"/>
          </a:xfrm>
        </p:spPr>
        <p:txBody>
          <a:bodyPr/>
          <a:lstStyle/>
          <a:p>
            <a:pPr algn="ctr">
              <a:spcBef>
                <a:spcPct val="50000"/>
              </a:spcBef>
            </a:pPr>
            <a:endParaRPr lang="en-US" smtClean="0">
              <a:latin typeface="Times New Roman" pitchFamily="18" charset="0"/>
            </a:endParaRPr>
          </a:p>
          <a:p>
            <a:pPr algn="ctr">
              <a:spcBef>
                <a:spcPct val="50000"/>
              </a:spcBef>
            </a:pPr>
            <a:r>
              <a:rPr lang="en-US" smtClean="0"/>
              <a:t>Think about a time you were at your personal best as a leader …</a:t>
            </a:r>
            <a:r>
              <a:rPr lang="en-US" smtClean="0">
                <a:solidFill>
                  <a:srgbClr val="FF0000"/>
                </a:solidFill>
              </a:rPr>
              <a:t> </a:t>
            </a:r>
            <a:r>
              <a:rPr lang="en-US" smtClean="0"/>
              <a:t>What were the key actions and behaviors you took as the leader that made a difference?</a:t>
            </a:r>
          </a:p>
          <a:p>
            <a:pPr algn="ctr">
              <a:spcBef>
                <a:spcPct val="50000"/>
              </a:spcBef>
            </a:pPr>
            <a:r>
              <a:rPr lang="en-US" smtClean="0">
                <a:solidFill>
                  <a:srgbClr val="FF0000"/>
                </a:solidFill>
              </a:rPr>
              <a:t>What stops you from replicating your personal best over and over? </a:t>
            </a:r>
          </a:p>
        </p:txBody>
      </p:sp>
      <p:sp>
        <p:nvSpPr>
          <p:cNvPr id="3" name="Title 2"/>
          <p:cNvSpPr>
            <a:spLocks noGrp="1"/>
          </p:cNvSpPr>
          <p:nvPr>
            <p:ph type="title"/>
          </p:nvPr>
        </p:nvSpPr>
        <p:spPr/>
        <p:txBody>
          <a:bodyPr/>
          <a:lstStyle/>
          <a:p>
            <a:pPr algn="ctr">
              <a:defRPr/>
            </a:pPr>
            <a:r>
              <a:rPr lang="en-US" dirty="0" smtClean="0"/>
              <a:t>Personal Best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57200" y="1500188"/>
            <a:ext cx="8229600" cy="4625975"/>
          </a:xfrm>
        </p:spPr>
        <p:txBody>
          <a:bodyPr/>
          <a:lstStyle/>
          <a:p>
            <a:pPr marL="273050" indent="-273050">
              <a:buClr>
                <a:srgbClr val="E4A81B"/>
              </a:buClr>
              <a:buFont typeface="Arial" charset="0"/>
              <a:buChar char="•"/>
            </a:pPr>
            <a:r>
              <a:rPr lang="en-US" dirty="0" smtClean="0"/>
              <a:t>Narrowed down to 30 behaviors that exemplify leadership, which are now the heart of the inventory questions</a:t>
            </a:r>
          </a:p>
          <a:p>
            <a:pPr marL="273050" indent="-273050">
              <a:buClr>
                <a:srgbClr val="E4A81B"/>
              </a:buClr>
              <a:buFont typeface="Arial" charset="0"/>
              <a:buChar char="•"/>
            </a:pPr>
            <a:r>
              <a:rPr lang="en-US" dirty="0" smtClean="0"/>
              <a:t>Strong leadership linked to </a:t>
            </a:r>
            <a:r>
              <a:rPr lang="en-US" i="1" dirty="0" smtClean="0"/>
              <a:t>frequency</a:t>
            </a:r>
            <a:r>
              <a:rPr lang="en-US" dirty="0" smtClean="0"/>
              <a:t> of behaviors</a:t>
            </a:r>
          </a:p>
          <a:p>
            <a:pPr marL="273050" indent="-273050">
              <a:buClr>
                <a:srgbClr val="E4A81B"/>
              </a:buClr>
              <a:buFont typeface="Arial" charset="0"/>
              <a:buChar char="•"/>
            </a:pPr>
            <a:r>
              <a:rPr lang="en-US" dirty="0" smtClean="0"/>
              <a:t>500,000 leaders/ 3 million observers worldwide</a:t>
            </a:r>
          </a:p>
          <a:p>
            <a:pPr marL="273050" indent="-273050"/>
            <a:endParaRPr lang="en-US" dirty="0" smtClean="0"/>
          </a:p>
        </p:txBody>
      </p:sp>
      <p:sp>
        <p:nvSpPr>
          <p:cNvPr id="3" name="Title 2"/>
          <p:cNvSpPr>
            <a:spLocks noGrp="1"/>
          </p:cNvSpPr>
          <p:nvPr>
            <p:ph type="title"/>
          </p:nvPr>
        </p:nvSpPr>
        <p:spPr/>
        <p:txBody>
          <a:bodyPr>
            <a:normAutofit fontScale="90000"/>
          </a:bodyPr>
          <a:lstStyle/>
          <a:p>
            <a:pPr>
              <a:defRPr/>
            </a:pPr>
            <a:r>
              <a:rPr lang="en-US" dirty="0" smtClean="0"/>
              <a:t>The Leadership Practices Inventory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lgn="ctr">
              <a:buNone/>
            </a:pPr>
            <a:r>
              <a:rPr lang="en-US" sz="4400" dirty="0" smtClean="0"/>
              <a:t>I want to be known </a:t>
            </a:r>
          </a:p>
          <a:p>
            <a:pPr algn="ctr">
              <a:buNone/>
            </a:pPr>
            <a:r>
              <a:rPr lang="en-US" sz="4400" dirty="0" smtClean="0"/>
              <a:t>as a leader whom ______.</a:t>
            </a:r>
            <a:endParaRPr lang="en-US" sz="4400" dirty="0"/>
          </a:p>
        </p:txBody>
      </p:sp>
      <p:sp>
        <p:nvSpPr>
          <p:cNvPr id="3" name="Title 2"/>
          <p:cNvSpPr>
            <a:spLocks noGrp="1"/>
          </p:cNvSpPr>
          <p:nvPr>
            <p:ph type="title"/>
          </p:nvPr>
        </p:nvSpPr>
        <p:spPr/>
        <p:txBody>
          <a:bodyPr/>
          <a:lstStyle/>
          <a:p>
            <a:r>
              <a:rPr lang="en-US" dirty="0" smtClean="0"/>
              <a:t>Personal Definition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457200" y="1500188"/>
            <a:ext cx="8229600" cy="4625975"/>
          </a:xfrm>
        </p:spPr>
        <p:txBody>
          <a:bodyPr/>
          <a:lstStyle/>
          <a:p>
            <a:pPr eaLnBrk="1" hangingPunct="1">
              <a:lnSpc>
                <a:spcPct val="90000"/>
              </a:lnSpc>
            </a:pPr>
            <a:endParaRPr lang="en-US" dirty="0" smtClean="0"/>
          </a:p>
          <a:p>
            <a:pPr eaLnBrk="1" hangingPunct="1">
              <a:lnSpc>
                <a:spcPct val="90000"/>
              </a:lnSpc>
            </a:pPr>
            <a:r>
              <a:rPr lang="en-US" dirty="0" smtClean="0"/>
              <a:t>Model the Way</a:t>
            </a:r>
          </a:p>
          <a:p>
            <a:pPr eaLnBrk="1" hangingPunct="1">
              <a:lnSpc>
                <a:spcPct val="90000"/>
              </a:lnSpc>
            </a:pPr>
            <a:r>
              <a:rPr lang="en-US" dirty="0" smtClean="0"/>
              <a:t>Inspire a Shared Vision</a:t>
            </a:r>
          </a:p>
          <a:p>
            <a:pPr eaLnBrk="1" hangingPunct="1">
              <a:lnSpc>
                <a:spcPct val="90000"/>
              </a:lnSpc>
            </a:pPr>
            <a:r>
              <a:rPr lang="en-US" dirty="0" smtClean="0"/>
              <a:t>Challenge the Process </a:t>
            </a:r>
          </a:p>
          <a:p>
            <a:pPr eaLnBrk="1" hangingPunct="1">
              <a:lnSpc>
                <a:spcPct val="90000"/>
              </a:lnSpc>
            </a:pPr>
            <a:r>
              <a:rPr lang="en-US" dirty="0" smtClean="0"/>
              <a:t>Enable Others to Act</a:t>
            </a:r>
          </a:p>
          <a:p>
            <a:pPr eaLnBrk="1" hangingPunct="1">
              <a:lnSpc>
                <a:spcPct val="90000"/>
              </a:lnSpc>
            </a:pPr>
            <a:r>
              <a:rPr lang="en-US" dirty="0" smtClean="0"/>
              <a:t>Encourage the Heart</a:t>
            </a:r>
          </a:p>
          <a:p>
            <a:pPr eaLnBrk="1" hangingPunct="1">
              <a:lnSpc>
                <a:spcPct val="90000"/>
              </a:lnSpc>
            </a:pPr>
            <a:endParaRPr lang="en-US" dirty="0" smtClean="0"/>
          </a:p>
          <a:p>
            <a:pPr algn="ctr" eaLnBrk="1" hangingPunct="1">
              <a:lnSpc>
                <a:spcPct val="90000"/>
              </a:lnSpc>
              <a:buFont typeface="Wingdings 2" pitchFamily="18" charset="2"/>
              <a:buNone/>
            </a:pPr>
            <a:r>
              <a:rPr lang="en-US" dirty="0" smtClean="0"/>
              <a:t>It’s common sense re-articulated. </a:t>
            </a: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sz="3600" dirty="0" smtClean="0"/>
              <a:t>The Five Practices of Exemplary Leadership</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 y="1500188"/>
            <a:ext cx="8229600" cy="4625975"/>
          </a:xfrm>
        </p:spPr>
        <p:txBody>
          <a:bodyPr/>
          <a:lstStyle/>
          <a:p>
            <a:pPr>
              <a:lnSpc>
                <a:spcPct val="90000"/>
              </a:lnSpc>
            </a:pPr>
            <a:endParaRPr lang="en-US" smtClean="0">
              <a:solidFill>
                <a:srgbClr val="BF0000"/>
              </a:solidFill>
            </a:endParaRPr>
          </a:p>
          <a:p>
            <a:pPr>
              <a:lnSpc>
                <a:spcPct val="90000"/>
              </a:lnSpc>
            </a:pPr>
            <a:endParaRPr lang="en-US" smtClean="0">
              <a:solidFill>
                <a:srgbClr val="BF0000"/>
              </a:solidFill>
            </a:endParaRPr>
          </a:p>
          <a:p>
            <a:pPr>
              <a:lnSpc>
                <a:spcPct val="90000"/>
              </a:lnSpc>
            </a:pPr>
            <a:r>
              <a:rPr lang="en-US" smtClean="0">
                <a:solidFill>
                  <a:srgbClr val="BF0000"/>
                </a:solidFill>
              </a:rPr>
              <a:t>Clarify values</a:t>
            </a:r>
            <a:r>
              <a:rPr lang="en-US" smtClean="0"/>
              <a:t> by finding your voice and affirming shared ideals.</a:t>
            </a:r>
          </a:p>
          <a:p>
            <a:pPr>
              <a:lnSpc>
                <a:spcPct val="90000"/>
              </a:lnSpc>
            </a:pPr>
            <a:r>
              <a:rPr lang="en-US" smtClean="0">
                <a:solidFill>
                  <a:srgbClr val="BF0000"/>
                </a:solidFill>
              </a:rPr>
              <a:t>Set the example</a:t>
            </a:r>
            <a:r>
              <a:rPr lang="en-US" smtClean="0"/>
              <a:t> by aligning actions with shared values. </a:t>
            </a:r>
          </a:p>
          <a:p>
            <a:endParaRPr lang="en-US" smtClean="0"/>
          </a:p>
        </p:txBody>
      </p:sp>
      <p:sp>
        <p:nvSpPr>
          <p:cNvPr id="3" name="Title 2"/>
          <p:cNvSpPr>
            <a:spLocks noGrp="1"/>
          </p:cNvSpPr>
          <p:nvPr>
            <p:ph type="title"/>
          </p:nvPr>
        </p:nvSpPr>
        <p:spPr/>
        <p:txBody>
          <a:bodyPr/>
          <a:lstStyle/>
          <a:p>
            <a:pPr algn="ctr">
              <a:defRPr/>
            </a:pPr>
            <a:r>
              <a:rPr lang="en-US" dirty="0" smtClean="0"/>
              <a:t>Model the Way Commitments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514600" y="914400"/>
            <a:ext cx="4572000" cy="5078413"/>
          </a:xfrm>
          <a:prstGeom prst="rect">
            <a:avLst/>
          </a:prstGeom>
          <a:noFill/>
          <a:ln w="9525">
            <a:noFill/>
            <a:miter lim="800000"/>
            <a:headEnd/>
            <a:tailEnd/>
          </a:ln>
        </p:spPr>
        <p:txBody>
          <a:bodyPr>
            <a:spAutoFit/>
          </a:bodyPr>
          <a:lstStyle/>
          <a:p>
            <a:pPr algn="ctr">
              <a:lnSpc>
                <a:spcPct val="90000"/>
              </a:lnSpc>
              <a:buFont typeface="Wingdings" pitchFamily="2" charset="2"/>
              <a:buNone/>
            </a:pPr>
            <a:r>
              <a:rPr lang="en-US" sz="7200">
                <a:latin typeface="Times New Roman" pitchFamily="18" charset="0"/>
              </a:rPr>
              <a:t>Are leaders </a:t>
            </a:r>
            <a:r>
              <a:rPr lang="en-US" sz="7200" u="sng">
                <a:solidFill>
                  <a:srgbClr val="BF0000"/>
                </a:solidFill>
                <a:latin typeface="Times New Roman" pitchFamily="18" charset="0"/>
              </a:rPr>
              <a:t>BORN</a:t>
            </a:r>
          </a:p>
          <a:p>
            <a:pPr algn="ctr">
              <a:lnSpc>
                <a:spcPct val="90000"/>
              </a:lnSpc>
              <a:buFont typeface="Wingdings" pitchFamily="2" charset="2"/>
              <a:buNone/>
            </a:pPr>
            <a:r>
              <a:rPr lang="en-US" sz="7200">
                <a:latin typeface="Times New Roman" pitchFamily="18" charset="0"/>
              </a:rPr>
              <a:t> or </a:t>
            </a:r>
          </a:p>
          <a:p>
            <a:pPr algn="ctr">
              <a:lnSpc>
                <a:spcPct val="90000"/>
              </a:lnSpc>
              <a:buFont typeface="Wingdings" pitchFamily="2" charset="2"/>
              <a:buNone/>
            </a:pPr>
            <a:r>
              <a:rPr lang="en-US" sz="7200">
                <a:latin typeface="Times New Roman" pitchFamily="18" charset="0"/>
              </a:rPr>
              <a:t>are leaders </a:t>
            </a:r>
            <a:r>
              <a:rPr lang="en-US" sz="7200" u="sng">
                <a:solidFill>
                  <a:srgbClr val="BF0000"/>
                </a:solidFill>
                <a:latin typeface="Times New Roman" pitchFamily="18" charset="0"/>
              </a:rPr>
              <a:t>MADE</a:t>
            </a:r>
            <a:r>
              <a:rPr lang="en-US" sz="7200">
                <a:latin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Inspire a Shared Vision Commitment </a:t>
            </a:r>
            <a:endParaRPr lang="en-US" dirty="0"/>
          </a:p>
        </p:txBody>
      </p:sp>
      <p:sp>
        <p:nvSpPr>
          <p:cNvPr id="24579" name="Content Placeholder 2"/>
          <p:cNvSpPr>
            <a:spLocks noGrp="1"/>
          </p:cNvSpPr>
          <p:nvPr>
            <p:ph idx="1"/>
          </p:nvPr>
        </p:nvSpPr>
        <p:spPr>
          <a:xfrm>
            <a:off x="457200" y="1500188"/>
            <a:ext cx="8229600" cy="4625975"/>
          </a:xfrm>
        </p:spPr>
        <p:txBody>
          <a:bodyPr/>
          <a:lstStyle/>
          <a:p>
            <a:pPr>
              <a:lnSpc>
                <a:spcPct val="90000"/>
              </a:lnSpc>
            </a:pPr>
            <a:endParaRPr lang="en-US" smtClean="0">
              <a:solidFill>
                <a:srgbClr val="BF0000"/>
              </a:solidFill>
            </a:endParaRPr>
          </a:p>
          <a:p>
            <a:pPr>
              <a:lnSpc>
                <a:spcPct val="90000"/>
              </a:lnSpc>
            </a:pPr>
            <a:r>
              <a:rPr lang="en-US" smtClean="0">
                <a:solidFill>
                  <a:srgbClr val="BF0000"/>
                </a:solidFill>
              </a:rPr>
              <a:t>Envision the future</a:t>
            </a:r>
            <a:r>
              <a:rPr lang="en-US" smtClean="0"/>
              <a:t> by imagining exciting and ennobling possibilities.</a:t>
            </a:r>
          </a:p>
          <a:p>
            <a:pPr>
              <a:lnSpc>
                <a:spcPct val="90000"/>
              </a:lnSpc>
            </a:pPr>
            <a:r>
              <a:rPr lang="en-US" smtClean="0">
                <a:solidFill>
                  <a:srgbClr val="BF0000"/>
                </a:solidFill>
              </a:rPr>
              <a:t>Enlist others</a:t>
            </a:r>
            <a:r>
              <a:rPr lang="en-US" smtClean="0"/>
              <a:t> in a common vision by appealing to shared aspirations. </a:t>
            </a:r>
          </a:p>
          <a:p>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457200" y="1500188"/>
            <a:ext cx="8229600" cy="4625975"/>
          </a:xfrm>
        </p:spPr>
        <p:txBody>
          <a:bodyPr/>
          <a:lstStyle/>
          <a:p>
            <a:pPr>
              <a:lnSpc>
                <a:spcPct val="90000"/>
              </a:lnSpc>
            </a:pPr>
            <a:endParaRPr lang="en-US" smtClean="0">
              <a:solidFill>
                <a:srgbClr val="BF0000"/>
              </a:solidFill>
            </a:endParaRPr>
          </a:p>
          <a:p>
            <a:pPr>
              <a:lnSpc>
                <a:spcPct val="90000"/>
              </a:lnSpc>
            </a:pPr>
            <a:r>
              <a:rPr lang="en-US" smtClean="0">
                <a:solidFill>
                  <a:srgbClr val="BF0000"/>
                </a:solidFill>
              </a:rPr>
              <a:t>Search for opportunities</a:t>
            </a:r>
            <a:r>
              <a:rPr lang="en-US" smtClean="0"/>
              <a:t> by seizing the initiative and by looking outward for innovative ways to improve.</a:t>
            </a:r>
          </a:p>
          <a:p>
            <a:pPr>
              <a:lnSpc>
                <a:spcPct val="90000"/>
              </a:lnSpc>
            </a:pPr>
            <a:r>
              <a:rPr lang="en-US" smtClean="0">
                <a:solidFill>
                  <a:srgbClr val="BF0000"/>
                </a:solidFill>
              </a:rPr>
              <a:t>Experiment and take risks</a:t>
            </a:r>
            <a:r>
              <a:rPr lang="en-US" smtClean="0"/>
              <a:t> by constantly generating small wins and learning from experience. </a:t>
            </a:r>
          </a:p>
          <a:p>
            <a:endParaRPr lang="en-US" smtClean="0"/>
          </a:p>
        </p:txBody>
      </p:sp>
      <p:sp>
        <p:nvSpPr>
          <p:cNvPr id="3" name="Title 2"/>
          <p:cNvSpPr>
            <a:spLocks noGrp="1"/>
          </p:cNvSpPr>
          <p:nvPr>
            <p:ph type="title"/>
          </p:nvPr>
        </p:nvSpPr>
        <p:spPr/>
        <p:txBody>
          <a:bodyPr>
            <a:normAutofit fontScale="90000"/>
          </a:bodyPr>
          <a:lstStyle/>
          <a:p>
            <a:pPr>
              <a:defRPr/>
            </a:pPr>
            <a:r>
              <a:rPr lang="en-US" dirty="0" smtClean="0"/>
              <a:t>Challenge the Process Commitment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1500188"/>
            <a:ext cx="8229600" cy="4625975"/>
          </a:xfrm>
        </p:spPr>
        <p:txBody>
          <a:bodyPr/>
          <a:lstStyle/>
          <a:p>
            <a:endParaRPr lang="en-US" b="1" dirty="0" smtClean="0">
              <a:solidFill>
                <a:srgbClr val="BF0000"/>
              </a:solidFill>
            </a:endParaRPr>
          </a:p>
          <a:p>
            <a:r>
              <a:rPr lang="en-US" dirty="0" smtClean="0">
                <a:solidFill>
                  <a:srgbClr val="BF0000"/>
                </a:solidFill>
              </a:rPr>
              <a:t>Foster</a:t>
            </a:r>
            <a:r>
              <a:rPr lang="en-US" b="1" dirty="0" smtClean="0">
                <a:solidFill>
                  <a:srgbClr val="BF0000"/>
                </a:solidFill>
              </a:rPr>
              <a:t> </a:t>
            </a:r>
            <a:r>
              <a:rPr lang="en-US" dirty="0" smtClean="0">
                <a:solidFill>
                  <a:srgbClr val="BF0000"/>
                </a:solidFill>
              </a:rPr>
              <a:t>collaboration</a:t>
            </a:r>
            <a:r>
              <a:rPr lang="en-US" dirty="0" smtClean="0"/>
              <a:t> by promoting trust and facilitating relationships.</a:t>
            </a:r>
          </a:p>
          <a:p>
            <a:r>
              <a:rPr lang="en-US" dirty="0" smtClean="0">
                <a:solidFill>
                  <a:srgbClr val="BF0000"/>
                </a:solidFill>
              </a:rPr>
              <a:t>Strengthen others</a:t>
            </a:r>
            <a:r>
              <a:rPr lang="en-US" dirty="0" smtClean="0"/>
              <a:t> by increasing self-determination and developing competence</a:t>
            </a:r>
          </a:p>
        </p:txBody>
      </p:sp>
      <p:sp>
        <p:nvSpPr>
          <p:cNvPr id="3" name="Title 2"/>
          <p:cNvSpPr>
            <a:spLocks noGrp="1"/>
          </p:cNvSpPr>
          <p:nvPr>
            <p:ph type="title"/>
          </p:nvPr>
        </p:nvSpPr>
        <p:spPr/>
        <p:txBody>
          <a:bodyPr>
            <a:normAutofit fontScale="90000"/>
          </a:bodyPr>
          <a:lstStyle/>
          <a:p>
            <a:pPr algn="ctr">
              <a:defRPr/>
            </a:pPr>
            <a:r>
              <a:rPr lang="en-US" dirty="0" smtClean="0"/>
              <a:t>Enable Others to Act Commitments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57200" y="1500188"/>
            <a:ext cx="8229600" cy="4625975"/>
          </a:xfrm>
        </p:spPr>
        <p:txBody>
          <a:bodyPr/>
          <a:lstStyle/>
          <a:p>
            <a:pPr marL="609600" indent="-609600">
              <a:buFontTx/>
              <a:buAutoNum type="arabicPeriod"/>
            </a:pPr>
            <a:endParaRPr lang="en-US" smtClean="0">
              <a:latin typeface="Georgia" pitchFamily="18" charset="0"/>
            </a:endParaRPr>
          </a:p>
          <a:p>
            <a:pPr marL="609600" indent="-609600">
              <a:buFontTx/>
              <a:buAutoNum type="arabicPeriod"/>
            </a:pPr>
            <a:r>
              <a:rPr lang="en-US" smtClean="0"/>
              <a:t>Do you </a:t>
            </a:r>
            <a:r>
              <a:rPr lang="en-US" i="1" smtClean="0">
                <a:solidFill>
                  <a:srgbClr val="CC0000"/>
                </a:solidFill>
              </a:rPr>
              <a:t>need encouragement</a:t>
            </a:r>
            <a:r>
              <a:rPr lang="en-US" smtClean="0"/>
              <a:t> to perform your best?</a:t>
            </a:r>
          </a:p>
          <a:p>
            <a:pPr marL="609600" indent="-609600">
              <a:buFontTx/>
              <a:buAutoNum type="arabicPeriod"/>
            </a:pPr>
            <a:r>
              <a:rPr lang="en-US" smtClean="0"/>
              <a:t>When you </a:t>
            </a:r>
            <a:r>
              <a:rPr lang="en-US" smtClean="0">
                <a:solidFill>
                  <a:srgbClr val="CC0000"/>
                </a:solidFill>
              </a:rPr>
              <a:t>get encouragement</a:t>
            </a:r>
            <a:r>
              <a:rPr lang="en-US" smtClean="0"/>
              <a:t> does it </a:t>
            </a:r>
            <a:r>
              <a:rPr lang="en-US" smtClean="0">
                <a:solidFill>
                  <a:srgbClr val="CC0000"/>
                </a:solidFill>
              </a:rPr>
              <a:t>help</a:t>
            </a:r>
            <a:r>
              <a:rPr lang="en-US" smtClean="0"/>
              <a:t> </a:t>
            </a:r>
            <a:r>
              <a:rPr lang="en-US" smtClean="0">
                <a:solidFill>
                  <a:srgbClr val="CC0000"/>
                </a:solidFill>
              </a:rPr>
              <a:t>stimulate</a:t>
            </a:r>
            <a:r>
              <a:rPr lang="en-US" smtClean="0"/>
              <a:t> and </a:t>
            </a:r>
            <a:r>
              <a:rPr lang="en-US" smtClean="0">
                <a:solidFill>
                  <a:srgbClr val="CC0000"/>
                </a:solidFill>
              </a:rPr>
              <a:t>sustain</a:t>
            </a:r>
            <a:r>
              <a:rPr lang="en-US" smtClean="0"/>
              <a:t> your performance?</a:t>
            </a:r>
          </a:p>
          <a:p>
            <a:pPr marL="609600" indent="-609600">
              <a:buFont typeface="Wingdings 2" pitchFamily="18" charset="2"/>
              <a:buNone/>
            </a:pPr>
            <a:endParaRPr lang="en-US" smtClean="0"/>
          </a:p>
        </p:txBody>
      </p:sp>
      <p:sp>
        <p:nvSpPr>
          <p:cNvPr id="3" name="Title 2"/>
          <p:cNvSpPr>
            <a:spLocks noGrp="1"/>
          </p:cNvSpPr>
          <p:nvPr>
            <p:ph type="title"/>
          </p:nvPr>
        </p:nvSpPr>
        <p:spPr/>
        <p:txBody>
          <a:bodyPr/>
          <a:lstStyle/>
          <a:p>
            <a:pPr algn="ctr">
              <a:defRPr/>
            </a:pPr>
            <a:r>
              <a:rPr lang="en-US" dirty="0" smtClean="0"/>
              <a:t>Which is the right question?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b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457200" y="1500188"/>
            <a:ext cx="8229600" cy="4625975"/>
          </a:xfrm>
        </p:spPr>
        <p:txBody>
          <a:bodyPr/>
          <a:lstStyle/>
          <a:p>
            <a:endParaRPr lang="en-US" b="1" dirty="0" smtClean="0">
              <a:solidFill>
                <a:srgbClr val="BF0000"/>
              </a:solidFill>
            </a:endParaRPr>
          </a:p>
          <a:p>
            <a:r>
              <a:rPr lang="en-US" dirty="0" smtClean="0">
                <a:solidFill>
                  <a:srgbClr val="BF0000"/>
                </a:solidFill>
              </a:rPr>
              <a:t>Recognize contributions</a:t>
            </a:r>
            <a:r>
              <a:rPr lang="en-US" dirty="0" smtClean="0"/>
              <a:t> by showing appreciation for individual excellence.</a:t>
            </a:r>
          </a:p>
          <a:p>
            <a:r>
              <a:rPr lang="en-US" dirty="0" smtClean="0">
                <a:solidFill>
                  <a:srgbClr val="BF0000"/>
                </a:solidFill>
              </a:rPr>
              <a:t>Celebrate the values and victories</a:t>
            </a:r>
            <a:r>
              <a:rPr lang="en-US" dirty="0" smtClean="0"/>
              <a:t> by creating a spirit of community.</a:t>
            </a:r>
          </a:p>
          <a:p>
            <a:endParaRPr lang="en-US" dirty="0" smtClean="0"/>
          </a:p>
        </p:txBody>
      </p:sp>
      <p:sp>
        <p:nvSpPr>
          <p:cNvPr id="3" name="Title 2"/>
          <p:cNvSpPr>
            <a:spLocks noGrp="1"/>
          </p:cNvSpPr>
          <p:nvPr>
            <p:ph type="title"/>
          </p:nvPr>
        </p:nvSpPr>
        <p:spPr/>
        <p:txBody>
          <a:bodyPr>
            <a:normAutofit fontScale="90000"/>
          </a:bodyPr>
          <a:lstStyle/>
          <a:p>
            <a:pPr algn="ctr">
              <a:defRPr/>
            </a:pPr>
            <a:r>
              <a:rPr lang="en-US" dirty="0" smtClean="0"/>
              <a:t>Encourage the Heart Commitments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381000" y="1295400"/>
            <a:ext cx="8229600" cy="3627438"/>
          </a:xfrm>
        </p:spPr>
        <p:txBody>
          <a:bodyPr/>
          <a:lstStyle/>
          <a:p>
            <a:pPr marL="63500" indent="0" eaLnBrk="1" hangingPunct="1">
              <a:lnSpc>
                <a:spcPct val="90000"/>
              </a:lnSpc>
              <a:buFont typeface="Wingdings" pitchFamily="2" charset="2"/>
              <a:buNone/>
            </a:pPr>
            <a:endParaRPr lang="en-US" altLang="en-US" sz="2400" smtClean="0">
              <a:latin typeface="Georgia" pitchFamily="18" charset="0"/>
            </a:endParaRPr>
          </a:p>
          <a:p>
            <a:pPr marL="63500" indent="0" eaLnBrk="1" hangingPunct="1">
              <a:lnSpc>
                <a:spcPct val="90000"/>
              </a:lnSpc>
              <a:buFont typeface="Wingdings" pitchFamily="2" charset="2"/>
              <a:buNone/>
            </a:pPr>
            <a:r>
              <a:rPr lang="en-US" altLang="en-US" sz="2400" smtClean="0"/>
              <a:t>Leadership isn’t a place, it’s a process. </a:t>
            </a:r>
          </a:p>
          <a:p>
            <a:pPr marL="63500" indent="0" eaLnBrk="1" hangingPunct="1">
              <a:lnSpc>
                <a:spcPct val="90000"/>
              </a:lnSpc>
              <a:buFont typeface="Wingdings" pitchFamily="2" charset="2"/>
              <a:buNone/>
            </a:pPr>
            <a:r>
              <a:rPr lang="en-US" altLang="en-US" sz="2400" smtClean="0"/>
              <a:t>It involves a set of skills and abilities </a:t>
            </a:r>
          </a:p>
          <a:p>
            <a:pPr marL="63500" indent="0" eaLnBrk="1" hangingPunct="1">
              <a:lnSpc>
                <a:spcPct val="90000"/>
              </a:lnSpc>
              <a:buFont typeface="Wingdings" pitchFamily="2" charset="2"/>
              <a:buNone/>
            </a:pPr>
            <a:r>
              <a:rPr lang="en-US" altLang="en-US" sz="2400" smtClean="0"/>
              <a:t>that are useful whether one is in the </a:t>
            </a:r>
          </a:p>
          <a:p>
            <a:pPr marL="63500" indent="0" eaLnBrk="1" hangingPunct="1">
              <a:lnSpc>
                <a:spcPct val="90000"/>
              </a:lnSpc>
              <a:buFont typeface="Wingdings" pitchFamily="2" charset="2"/>
              <a:buNone/>
            </a:pPr>
            <a:r>
              <a:rPr lang="en-US" altLang="en-US" sz="2400" smtClean="0"/>
              <a:t>executive suite or on the front lines,</a:t>
            </a:r>
          </a:p>
          <a:p>
            <a:pPr marL="63500" indent="0" eaLnBrk="1" hangingPunct="1">
              <a:lnSpc>
                <a:spcPct val="90000"/>
              </a:lnSpc>
              <a:buFont typeface="Wingdings" pitchFamily="2" charset="2"/>
              <a:buNone/>
            </a:pPr>
            <a:r>
              <a:rPr lang="en-US" altLang="en-US" sz="2400" smtClean="0"/>
              <a:t>on Wall Street, Main Street or</a:t>
            </a:r>
          </a:p>
          <a:p>
            <a:pPr marL="63500" indent="0" eaLnBrk="1" hangingPunct="1">
              <a:lnSpc>
                <a:spcPct val="90000"/>
              </a:lnSpc>
              <a:buFont typeface="Wingdings" pitchFamily="2" charset="2"/>
              <a:buNone/>
            </a:pPr>
            <a:r>
              <a:rPr lang="en-US" altLang="en-US" sz="2400" smtClean="0"/>
              <a:t>High School Avenue, in corporations,</a:t>
            </a:r>
          </a:p>
          <a:p>
            <a:pPr marL="63500" indent="0" eaLnBrk="1" hangingPunct="1">
              <a:lnSpc>
                <a:spcPct val="90000"/>
              </a:lnSpc>
              <a:buFont typeface="Wingdings" pitchFamily="2" charset="2"/>
              <a:buNone/>
            </a:pPr>
            <a:r>
              <a:rPr lang="en-US" altLang="en-US" sz="2400" smtClean="0"/>
              <a:t>communities, or college campuses.  </a:t>
            </a:r>
            <a:endParaRPr lang="en-US" altLang="en-US" sz="2400" b="1" i="1" smtClean="0"/>
          </a:p>
        </p:txBody>
      </p:sp>
      <p:sp>
        <p:nvSpPr>
          <p:cNvPr id="6" name="Rectangle 3"/>
          <p:cNvSpPr>
            <a:spLocks noChangeArrowheads="1"/>
          </p:cNvSpPr>
          <p:nvPr/>
        </p:nvSpPr>
        <p:spPr bwMode="auto">
          <a:xfrm>
            <a:off x="457200" y="5135563"/>
            <a:ext cx="6791325" cy="1263650"/>
          </a:xfrm>
          <a:prstGeom prst="rect">
            <a:avLst/>
          </a:prstGeom>
          <a:noFill/>
          <a:ln w="9525">
            <a:noFill/>
            <a:miter lim="800000"/>
            <a:headEnd/>
            <a:tailEnd/>
          </a:ln>
        </p:spPr>
        <p:txBody>
          <a:bodyPr wrap="none">
            <a:spAutoFit/>
          </a:bodyPr>
          <a:lstStyle/>
          <a:p>
            <a:pPr>
              <a:lnSpc>
                <a:spcPct val="80000"/>
              </a:lnSpc>
            </a:pPr>
            <a:r>
              <a:rPr lang="en-US" altLang="en-US" sz="4800" b="1" i="1">
                <a:solidFill>
                  <a:srgbClr val="BF0000"/>
                </a:solidFill>
                <a:latin typeface="Georgia" pitchFamily="18" charset="0"/>
              </a:rPr>
              <a:t>Leadership is </a:t>
            </a:r>
          </a:p>
          <a:p>
            <a:pPr>
              <a:lnSpc>
                <a:spcPct val="80000"/>
              </a:lnSpc>
            </a:pPr>
            <a:r>
              <a:rPr lang="en-US" altLang="en-US" sz="4800" b="1" i="1">
                <a:solidFill>
                  <a:srgbClr val="BF0000"/>
                </a:solidFill>
                <a:latin typeface="Georgia" pitchFamily="18" charset="0"/>
              </a:rPr>
              <a:t>everyone’s business!</a:t>
            </a:r>
            <a:r>
              <a:rPr lang="en-US" altLang="en-US" sz="2100">
                <a:solidFill>
                  <a:srgbClr val="BF0000"/>
                </a:solidFill>
                <a:latin typeface="Georgia" pitchFamily="18" charset="0"/>
              </a:rPr>
              <a:t> </a:t>
            </a:r>
          </a:p>
        </p:txBody>
      </p:sp>
      <p:pic>
        <p:nvPicPr>
          <p:cNvPr id="29700" name="Picture 4"/>
          <p:cNvPicPr>
            <a:picLocks noChangeAspect="1" noChangeArrowheads="1"/>
          </p:cNvPicPr>
          <p:nvPr/>
        </p:nvPicPr>
        <p:blipFill>
          <a:blip r:embed="rId3" cstate="print"/>
          <a:srcRect/>
          <a:stretch>
            <a:fillRect/>
          </a:stretch>
        </p:blipFill>
        <p:spPr bwMode="auto">
          <a:xfrm>
            <a:off x="5867400" y="685800"/>
            <a:ext cx="2895600"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defRPr/>
            </a:pPr>
            <a:r>
              <a:rPr lang="en-US" sz="6000" dirty="0" smtClean="0"/>
              <a:t>Leaders</a:t>
            </a:r>
            <a:br>
              <a:rPr lang="en-US" sz="6000" dirty="0" smtClean="0"/>
            </a:br>
            <a:r>
              <a:rPr lang="en-US" sz="6000" dirty="0" smtClean="0"/>
              <a:t>DWYSYWD</a:t>
            </a:r>
            <a:r>
              <a:rPr lang="en-US" dirty="0" smtClean="0"/>
              <a:t/>
            </a:r>
            <a:br>
              <a:rPr lang="en-US" dirty="0" smtClean="0"/>
            </a:br>
            <a:endParaRPr lang="en-US" dirty="0"/>
          </a:p>
        </p:txBody>
      </p:sp>
      <p:sp>
        <p:nvSpPr>
          <p:cNvPr id="30723" name="Subtitle 3"/>
          <p:cNvSpPr>
            <a:spLocks noGrp="1"/>
          </p:cNvSpPr>
          <p:nvPr>
            <p:ph type="subTitle" idx="1"/>
          </p:nvPr>
        </p:nvSpPr>
        <p:spPr/>
        <p:txBody>
          <a:bodyPr/>
          <a:lstStyle/>
          <a:p>
            <a:r>
              <a:rPr lang="en-US" sz="3600" smtClean="0"/>
              <a:t>Do What You Say You Will Do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Why does the model work?</a:t>
            </a:r>
            <a:br>
              <a:rPr lang="en-US" dirty="0" smtClean="0"/>
            </a:br>
            <a:endParaRPr lang="en-US" dirty="0"/>
          </a:p>
        </p:txBody>
      </p:sp>
      <p:sp>
        <p:nvSpPr>
          <p:cNvPr id="31747" name="Content Placeholder 2"/>
          <p:cNvSpPr>
            <a:spLocks noGrp="1"/>
          </p:cNvSpPr>
          <p:nvPr>
            <p:ph idx="1"/>
          </p:nvPr>
        </p:nvSpPr>
        <p:spPr>
          <a:xfrm>
            <a:off x="457200" y="1500188"/>
            <a:ext cx="8229600" cy="4625975"/>
          </a:xfrm>
        </p:spPr>
        <p:txBody>
          <a:bodyPr/>
          <a:lstStyle/>
          <a:p>
            <a:pPr eaLnBrk="1" hangingPunct="1">
              <a:lnSpc>
                <a:spcPct val="200000"/>
              </a:lnSpc>
            </a:pPr>
            <a:r>
              <a:rPr lang="en-US" sz="3600" smtClean="0"/>
              <a:t>Elegantly Simple</a:t>
            </a:r>
          </a:p>
          <a:p>
            <a:pPr eaLnBrk="1" hangingPunct="1">
              <a:lnSpc>
                <a:spcPct val="200000"/>
              </a:lnSpc>
            </a:pPr>
            <a:r>
              <a:rPr lang="en-US" sz="3600" smtClean="0"/>
              <a:t>Links Theory to Practice</a:t>
            </a:r>
          </a:p>
          <a:p>
            <a:pPr eaLnBrk="1" hangingPunct="1">
              <a:lnSpc>
                <a:spcPct val="200000"/>
              </a:lnSpc>
            </a:pPr>
            <a:r>
              <a:rPr lang="en-US" sz="3600" smtClean="0"/>
              <a:t>The Gift of Feedback</a:t>
            </a:r>
          </a:p>
          <a:p>
            <a:pPr eaLnBrk="1" hangingPunct="1">
              <a:lnSpc>
                <a:spcPct val="200000"/>
              </a:lnSpc>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What will students learn?</a:t>
            </a:r>
            <a:endParaRPr lang="en-US" dirty="0"/>
          </a:p>
        </p:txBody>
      </p:sp>
      <p:sp>
        <p:nvSpPr>
          <p:cNvPr id="32771" name="Content Placeholder 2"/>
          <p:cNvSpPr>
            <a:spLocks noGrp="1"/>
          </p:cNvSpPr>
          <p:nvPr>
            <p:ph idx="1"/>
          </p:nvPr>
        </p:nvSpPr>
        <p:spPr>
          <a:xfrm>
            <a:off x="457200" y="1500188"/>
            <a:ext cx="8229600" cy="4625975"/>
          </a:xfrm>
        </p:spPr>
        <p:txBody>
          <a:bodyPr/>
          <a:lstStyle/>
          <a:p>
            <a:pPr eaLnBrk="1" hangingPunct="1"/>
            <a:r>
              <a:rPr lang="en-US" smtClean="0"/>
              <a:t>Leadership skills are essential in today’s world</a:t>
            </a:r>
          </a:p>
          <a:p>
            <a:pPr eaLnBrk="1" hangingPunct="1"/>
            <a:r>
              <a:rPr lang="en-US" smtClean="0"/>
              <a:t>Makes them more competitive for college and the workplace</a:t>
            </a:r>
          </a:p>
          <a:p>
            <a:pPr eaLnBrk="1" hangingPunct="1"/>
            <a:r>
              <a:rPr lang="en-US" smtClean="0"/>
              <a:t>Helps students think through their roles in their own lives, and identify themselves as leaders</a:t>
            </a:r>
          </a:p>
          <a:p>
            <a:pPr eaLnBrk="1" hangingPunct="1"/>
            <a:r>
              <a:rPr lang="en-US" smtClean="0"/>
              <a:t>Leadership can be applied to any situation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533400" y="0"/>
            <a:ext cx="8229600" cy="1143000"/>
          </a:xfrm>
        </p:spPr>
        <p:txBody>
          <a:bodyPr/>
          <a:lstStyle/>
          <a:p>
            <a:pPr algn="ctr" eaLnBrk="1" fontAlgn="auto" hangingPunct="1">
              <a:spcAft>
                <a:spcPts val="0"/>
              </a:spcAft>
              <a:defRPr/>
            </a:pPr>
            <a:r>
              <a:rPr lang="en-US" dirty="0" smtClean="0"/>
              <a:t>Who else is using this?</a:t>
            </a:r>
          </a:p>
        </p:txBody>
      </p:sp>
      <p:sp>
        <p:nvSpPr>
          <p:cNvPr id="5" name="Content Placeholder 4"/>
          <p:cNvSpPr>
            <a:spLocks noGrp="1"/>
          </p:cNvSpPr>
          <p:nvPr>
            <p:ph sz="half" idx="1"/>
          </p:nvPr>
        </p:nvSpPr>
        <p:spPr>
          <a:xfrm>
            <a:off x="457200" y="1920875"/>
            <a:ext cx="4038600" cy="4022725"/>
          </a:xfrm>
        </p:spPr>
        <p:txBody>
          <a:bodyPr rtlCol="0">
            <a:normAutofit fontScale="92500" lnSpcReduction="20000"/>
          </a:bodyPr>
          <a:lstStyle/>
          <a:p>
            <a:pPr marL="274320" indent="-274320" eaLnBrk="1" fontAlgn="auto" hangingPunct="1">
              <a:spcAft>
                <a:spcPts val="0"/>
              </a:spcAft>
              <a:buClr>
                <a:schemeClr val="accent3"/>
              </a:buClr>
              <a:buFont typeface="Wingdings 2"/>
              <a:buChar char=""/>
              <a:defRPr/>
            </a:pPr>
            <a:r>
              <a:rPr lang="en-US" dirty="0" smtClean="0"/>
              <a:t>American Red Cross</a:t>
            </a:r>
          </a:p>
          <a:p>
            <a:pPr marL="274320" indent="-274320" eaLnBrk="1" fontAlgn="auto" hangingPunct="1">
              <a:spcAft>
                <a:spcPts val="0"/>
              </a:spcAft>
              <a:buClr>
                <a:schemeClr val="accent3"/>
              </a:buClr>
              <a:buFont typeface="Wingdings 2"/>
              <a:buChar char=""/>
              <a:defRPr/>
            </a:pPr>
            <a:r>
              <a:rPr lang="en-US" dirty="0" smtClean="0"/>
              <a:t>Boeing</a:t>
            </a:r>
          </a:p>
          <a:p>
            <a:pPr marL="274320" indent="-274320" eaLnBrk="1" fontAlgn="auto" hangingPunct="1">
              <a:spcAft>
                <a:spcPts val="0"/>
              </a:spcAft>
              <a:buClr>
                <a:schemeClr val="accent3"/>
              </a:buClr>
              <a:buFont typeface="Wingdings 2"/>
              <a:buChar char=""/>
              <a:defRPr/>
            </a:pPr>
            <a:r>
              <a:rPr lang="en-US" dirty="0" smtClean="0"/>
              <a:t>Hewlett Packard</a:t>
            </a:r>
          </a:p>
          <a:p>
            <a:pPr marL="274320" indent="-274320" eaLnBrk="1" fontAlgn="auto" hangingPunct="1">
              <a:spcAft>
                <a:spcPts val="0"/>
              </a:spcAft>
              <a:buClr>
                <a:schemeClr val="accent3"/>
              </a:buClr>
              <a:buFont typeface="Wingdings 2"/>
              <a:buChar char=""/>
              <a:defRPr/>
            </a:pPr>
            <a:r>
              <a:rPr lang="en-US" dirty="0" smtClean="0"/>
              <a:t>Herman Miller</a:t>
            </a:r>
          </a:p>
          <a:p>
            <a:pPr marL="274320" indent="-274320" eaLnBrk="1" fontAlgn="auto" hangingPunct="1">
              <a:spcAft>
                <a:spcPts val="0"/>
              </a:spcAft>
              <a:buClr>
                <a:schemeClr val="accent3"/>
              </a:buClr>
              <a:buFont typeface="Wingdings 2"/>
              <a:buChar char=""/>
              <a:defRPr/>
            </a:pPr>
            <a:r>
              <a:rPr lang="en-US" dirty="0" smtClean="0"/>
              <a:t>Fed Ex</a:t>
            </a:r>
          </a:p>
          <a:p>
            <a:pPr marL="274320" indent="-274320" eaLnBrk="1" fontAlgn="auto" hangingPunct="1">
              <a:spcAft>
                <a:spcPts val="0"/>
              </a:spcAft>
              <a:buClr>
                <a:schemeClr val="accent3"/>
              </a:buClr>
              <a:buFont typeface="Wingdings 2"/>
              <a:buChar char=""/>
              <a:defRPr/>
            </a:pPr>
            <a:r>
              <a:rPr lang="en-US" dirty="0" smtClean="0"/>
              <a:t>Intel</a:t>
            </a:r>
          </a:p>
          <a:p>
            <a:pPr marL="274320" indent="-274320" eaLnBrk="1" fontAlgn="auto" hangingPunct="1">
              <a:spcAft>
                <a:spcPts val="0"/>
              </a:spcAft>
              <a:buClr>
                <a:schemeClr val="accent3"/>
              </a:buClr>
              <a:buFont typeface="Wingdings 2"/>
              <a:buChar char=""/>
              <a:defRPr/>
            </a:pPr>
            <a:r>
              <a:rPr lang="en-US" dirty="0" smtClean="0"/>
              <a:t>Nestle USA</a:t>
            </a:r>
          </a:p>
          <a:p>
            <a:pPr marL="274320" indent="-274320" eaLnBrk="1" fontAlgn="auto" hangingPunct="1">
              <a:spcAft>
                <a:spcPts val="0"/>
              </a:spcAft>
              <a:buClr>
                <a:schemeClr val="accent3"/>
              </a:buClr>
              <a:buFont typeface="Wingdings 2"/>
              <a:buChar char=""/>
              <a:defRPr/>
            </a:pPr>
            <a:r>
              <a:rPr lang="en-US" dirty="0" smtClean="0"/>
              <a:t>Northrop </a:t>
            </a:r>
            <a:r>
              <a:rPr lang="en-US" dirty="0" err="1" smtClean="0"/>
              <a:t>Grummond</a:t>
            </a:r>
            <a:endParaRPr lang="en-US" dirty="0" smtClean="0"/>
          </a:p>
          <a:p>
            <a:pPr marL="274320" indent="-274320" eaLnBrk="1" fontAlgn="auto" hangingPunct="1">
              <a:spcAft>
                <a:spcPts val="0"/>
              </a:spcAft>
              <a:buClr>
                <a:schemeClr val="accent3"/>
              </a:buClr>
              <a:buFont typeface="Wingdings 2"/>
              <a:buChar char=""/>
              <a:defRPr/>
            </a:pPr>
            <a:r>
              <a:rPr lang="en-US" dirty="0" smtClean="0"/>
              <a:t>Staples</a:t>
            </a:r>
          </a:p>
          <a:p>
            <a:pPr marL="274320" indent="-274320" eaLnBrk="1" fontAlgn="auto" hangingPunct="1">
              <a:spcAft>
                <a:spcPts val="0"/>
              </a:spcAft>
              <a:buClr>
                <a:schemeClr val="accent3"/>
              </a:buClr>
              <a:buFont typeface="Wingdings 2"/>
              <a:buChar char=""/>
              <a:defRPr/>
            </a:pPr>
            <a:r>
              <a:rPr lang="en-US" dirty="0" smtClean="0"/>
              <a:t>Wells Fargo</a:t>
            </a:r>
          </a:p>
        </p:txBody>
      </p:sp>
      <p:sp>
        <p:nvSpPr>
          <p:cNvPr id="33796" name="Content Placeholder 5"/>
          <p:cNvSpPr>
            <a:spLocks noGrp="1"/>
          </p:cNvSpPr>
          <p:nvPr>
            <p:ph sz="half" idx="2"/>
          </p:nvPr>
        </p:nvSpPr>
        <p:spPr>
          <a:xfrm>
            <a:off x="4343400" y="1920875"/>
            <a:ext cx="4343400" cy="3717925"/>
          </a:xfrm>
        </p:spPr>
        <p:txBody>
          <a:bodyPr/>
          <a:lstStyle/>
          <a:p>
            <a:pPr marL="273050" indent="-273050" eaLnBrk="1" hangingPunct="1">
              <a:lnSpc>
                <a:spcPct val="90000"/>
              </a:lnSpc>
              <a:buClr>
                <a:srgbClr val="E4A81B"/>
              </a:buClr>
              <a:buFont typeface="Wingdings 2" pitchFamily="18" charset="2"/>
              <a:buChar char=""/>
            </a:pPr>
            <a:r>
              <a:rPr lang="en-US" sz="2600" smtClean="0"/>
              <a:t>Boston University</a:t>
            </a:r>
          </a:p>
          <a:p>
            <a:pPr marL="273050" indent="-273050" eaLnBrk="1" hangingPunct="1">
              <a:lnSpc>
                <a:spcPct val="90000"/>
              </a:lnSpc>
              <a:buClr>
                <a:srgbClr val="E4A81B"/>
              </a:buClr>
              <a:buFont typeface="Wingdings 2" pitchFamily="18" charset="2"/>
              <a:buChar char=""/>
            </a:pPr>
            <a:r>
              <a:rPr lang="en-US" sz="2600" smtClean="0"/>
              <a:t>Cornell</a:t>
            </a:r>
          </a:p>
          <a:p>
            <a:pPr marL="273050" indent="-273050" eaLnBrk="1" hangingPunct="1">
              <a:lnSpc>
                <a:spcPct val="90000"/>
              </a:lnSpc>
              <a:buClr>
                <a:srgbClr val="E4A81B"/>
              </a:buClr>
              <a:buFont typeface="Wingdings 2" pitchFamily="18" charset="2"/>
              <a:buChar char=""/>
            </a:pPr>
            <a:r>
              <a:rPr lang="en-US" sz="2600" smtClean="0"/>
              <a:t>Carnegie Mellon</a:t>
            </a:r>
          </a:p>
          <a:p>
            <a:pPr marL="273050" indent="-273050" eaLnBrk="1" hangingPunct="1">
              <a:lnSpc>
                <a:spcPct val="90000"/>
              </a:lnSpc>
              <a:buClr>
                <a:srgbClr val="E4A81B"/>
              </a:buClr>
              <a:buFont typeface="Wingdings 2" pitchFamily="18" charset="2"/>
              <a:buChar char=""/>
            </a:pPr>
            <a:r>
              <a:rPr lang="en-US" sz="2600" smtClean="0"/>
              <a:t>Florida State Univ.</a:t>
            </a:r>
          </a:p>
          <a:p>
            <a:pPr marL="273050" indent="-273050" eaLnBrk="1" hangingPunct="1">
              <a:lnSpc>
                <a:spcPct val="90000"/>
              </a:lnSpc>
              <a:buClr>
                <a:srgbClr val="E4A81B"/>
              </a:buClr>
              <a:buFont typeface="Wingdings 2" pitchFamily="18" charset="2"/>
              <a:buChar char=""/>
            </a:pPr>
            <a:r>
              <a:rPr lang="en-US" sz="2600" smtClean="0"/>
              <a:t>Georgia State Univ.</a:t>
            </a:r>
          </a:p>
          <a:p>
            <a:pPr marL="273050" indent="-273050" eaLnBrk="1" hangingPunct="1">
              <a:lnSpc>
                <a:spcPct val="90000"/>
              </a:lnSpc>
              <a:buClr>
                <a:srgbClr val="E4A81B"/>
              </a:buClr>
              <a:buFont typeface="Wingdings 2" pitchFamily="18" charset="2"/>
              <a:buChar char=""/>
            </a:pPr>
            <a:r>
              <a:rPr lang="en-US" sz="2600" smtClean="0"/>
              <a:t>Michigan State Univ.</a:t>
            </a:r>
          </a:p>
          <a:p>
            <a:pPr marL="273050" indent="-273050" eaLnBrk="1" hangingPunct="1">
              <a:lnSpc>
                <a:spcPct val="90000"/>
              </a:lnSpc>
              <a:buClr>
                <a:srgbClr val="E4A81B"/>
              </a:buClr>
              <a:buFont typeface="Wingdings 2" pitchFamily="18" charset="2"/>
              <a:buChar char=""/>
            </a:pPr>
            <a:r>
              <a:rPr lang="en-US" sz="2600" smtClean="0"/>
              <a:t>Stanford University</a:t>
            </a:r>
          </a:p>
          <a:p>
            <a:pPr marL="273050" indent="-273050" eaLnBrk="1" hangingPunct="1">
              <a:lnSpc>
                <a:spcPct val="90000"/>
              </a:lnSpc>
              <a:buClr>
                <a:srgbClr val="E4A81B"/>
              </a:buClr>
              <a:buFont typeface="Wingdings 2" pitchFamily="18" charset="2"/>
              <a:buChar char=""/>
            </a:pPr>
            <a:r>
              <a:rPr lang="en-US" sz="2600" smtClean="0"/>
              <a:t>UC Santa Barbara</a:t>
            </a:r>
          </a:p>
          <a:p>
            <a:pPr marL="273050" indent="-273050" eaLnBrk="1" hangingPunct="1">
              <a:lnSpc>
                <a:spcPct val="90000"/>
              </a:lnSpc>
              <a:buClr>
                <a:srgbClr val="E4A81B"/>
              </a:buClr>
              <a:buFont typeface="Wingdings 2" pitchFamily="18" charset="2"/>
              <a:buNone/>
            </a:pPr>
            <a:endParaRPr lang="en-US" sz="2600" smtClean="0"/>
          </a:p>
        </p:txBody>
      </p:sp>
      <p:sp>
        <p:nvSpPr>
          <p:cNvPr id="33797" name="TextBox 6"/>
          <p:cNvSpPr txBox="1">
            <a:spLocks noChangeArrowheads="1"/>
          </p:cNvSpPr>
          <p:nvPr/>
        </p:nvSpPr>
        <p:spPr bwMode="auto">
          <a:xfrm>
            <a:off x="609600" y="5943600"/>
            <a:ext cx="6315075" cy="646113"/>
          </a:xfrm>
          <a:prstGeom prst="rect">
            <a:avLst/>
          </a:prstGeom>
          <a:noFill/>
          <a:ln w="9525">
            <a:noFill/>
            <a:miter lim="800000"/>
            <a:headEnd/>
            <a:tailEnd/>
          </a:ln>
        </p:spPr>
        <p:txBody>
          <a:bodyPr wrap="none">
            <a:spAutoFit/>
          </a:bodyPr>
          <a:lstStyle/>
          <a:p>
            <a:r>
              <a:rPr lang="en-US">
                <a:latin typeface="Gill Sans MT" pitchFamily="34" charset="0"/>
              </a:rPr>
              <a:t>*Find a more extensive list at www.leadershipchallenge.com</a:t>
            </a:r>
          </a:p>
          <a:p>
            <a:endParaRPr lang="en-US">
              <a:latin typeface="Gill Sans MT"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fontAlgn="auto" hangingPunct="1">
              <a:spcAft>
                <a:spcPts val="0"/>
              </a:spcAft>
              <a:defRPr/>
            </a:pPr>
            <a:r>
              <a:rPr lang="en-US" dirty="0" smtClean="0"/>
              <a:t>What are the materials?</a:t>
            </a:r>
          </a:p>
        </p:txBody>
      </p:sp>
      <p:sp>
        <p:nvSpPr>
          <p:cNvPr id="34819" name="Content Placeholder 2"/>
          <p:cNvSpPr>
            <a:spLocks noGrp="1"/>
          </p:cNvSpPr>
          <p:nvPr>
            <p:ph idx="1"/>
          </p:nvPr>
        </p:nvSpPr>
        <p:spPr>
          <a:xfrm>
            <a:off x="457200" y="1935163"/>
            <a:ext cx="8229600" cy="4618037"/>
          </a:xfrm>
        </p:spPr>
        <p:txBody>
          <a:bodyPr/>
          <a:lstStyle/>
          <a:p>
            <a:pPr eaLnBrk="1" hangingPunct="1">
              <a:buFont typeface="Wingdings 2" pitchFamily="18" charset="2"/>
              <a:buNone/>
            </a:pPr>
            <a:r>
              <a:rPr lang="en-US" sz="2800" u="sng" smtClean="0"/>
              <a:t>For the student:</a:t>
            </a:r>
          </a:p>
          <a:p>
            <a:pPr eaLnBrk="1" hangingPunct="1"/>
            <a:r>
              <a:rPr lang="en-US" sz="2800" smtClean="0"/>
              <a:t>Student LPI- 1 token = 1 online self assessment and unlimited online observer assessments</a:t>
            </a:r>
          </a:p>
          <a:p>
            <a:pPr eaLnBrk="1" hangingPunct="1"/>
            <a:r>
              <a:rPr lang="en-US" sz="2800" i="1" smtClean="0"/>
              <a:t>The Student Workbook*</a:t>
            </a:r>
          </a:p>
          <a:p>
            <a:pPr eaLnBrk="1" hangingPunct="1"/>
            <a:r>
              <a:rPr lang="en-US" sz="2800" i="1" smtClean="0"/>
              <a:t>The Student Planner*</a:t>
            </a:r>
          </a:p>
          <a:p>
            <a:pPr eaLnBrk="1" hangingPunct="1"/>
            <a:r>
              <a:rPr lang="en-US" sz="2800" i="1" smtClean="0"/>
              <a:t>The Student Leadership Challenge</a:t>
            </a:r>
          </a:p>
          <a:p>
            <a:pPr eaLnBrk="1" hangingPunct="1">
              <a:buFont typeface="Wingdings 2" pitchFamily="18" charset="2"/>
              <a:buNone/>
            </a:pPr>
            <a:r>
              <a:rPr lang="en-US" sz="2800" u="sng" smtClean="0"/>
              <a:t>For the instructor:</a:t>
            </a:r>
          </a:p>
          <a:p>
            <a:pPr eaLnBrk="1" hangingPunct="1"/>
            <a:r>
              <a:rPr lang="en-US" sz="2800" i="1" smtClean="0"/>
              <a:t>The Facilitator’s Guide*</a:t>
            </a:r>
          </a:p>
          <a:p>
            <a:pPr eaLnBrk="1" hangingPunct="1">
              <a:buFont typeface="Wingdings 2" pitchFamily="18" charset="2"/>
              <a:buNone/>
            </a:pPr>
            <a:r>
              <a:rPr lang="en-US" sz="2000" i="1" smtClean="0"/>
              <a:t>*downloadable versions come free with purchase of online token.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57200" y="1500188"/>
            <a:ext cx="8229600" cy="4625975"/>
          </a:xfrm>
        </p:spPr>
        <p:txBody>
          <a:bodyPr/>
          <a:lstStyle/>
          <a:p>
            <a:pPr eaLnBrk="1" hangingPunct="1"/>
            <a:r>
              <a:rPr lang="en-US" smtClean="0"/>
              <a:t>You can purchase books from Wiley for a discount.  List price for books is $25.  FCCLA store sells them for $20. </a:t>
            </a:r>
          </a:p>
          <a:p>
            <a:pPr eaLnBrk="1" hangingPunct="1"/>
            <a:r>
              <a:rPr lang="en-US" smtClean="0"/>
              <a:t>Tokens can be purchased from Wiley or at </a:t>
            </a:r>
            <a:r>
              <a:rPr lang="en-US" smtClean="0">
                <a:hlinkClick r:id="rId3"/>
              </a:rPr>
              <a:t>www.studentlpi.com</a:t>
            </a:r>
            <a:r>
              <a:rPr lang="en-US" smtClean="0"/>
              <a:t> with promo code ULEAD for $15.</a:t>
            </a:r>
          </a:p>
          <a:p>
            <a:pPr eaLnBrk="1" hangingPunct="1"/>
            <a:r>
              <a:rPr lang="en-US" smtClean="0"/>
              <a:t>Paper assessments are available. Self-assessments can be self scored and are $3.50 before discounts. </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How do you get the materials?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fontAlgn="auto" hangingPunct="1">
              <a:spcAft>
                <a:spcPts val="0"/>
              </a:spcAft>
              <a:defRPr/>
            </a:pPr>
            <a:r>
              <a:rPr lang="en-US" dirty="0" smtClean="0">
                <a:hlinkClick r:id="rId3"/>
              </a:rPr>
              <a:t>www.leadershipchallenge.com</a:t>
            </a:r>
            <a:endParaRPr lang="en-US" dirty="0" smtClean="0"/>
          </a:p>
        </p:txBody>
      </p:sp>
      <p:sp>
        <p:nvSpPr>
          <p:cNvPr id="36867" name="Content Placeholder 2"/>
          <p:cNvSpPr>
            <a:spLocks noGrp="1"/>
          </p:cNvSpPr>
          <p:nvPr>
            <p:ph idx="1"/>
          </p:nvPr>
        </p:nvSpPr>
        <p:spPr>
          <a:xfrm>
            <a:off x="457200" y="1500188"/>
            <a:ext cx="8229600" cy="4625975"/>
          </a:xfrm>
        </p:spPr>
        <p:txBody>
          <a:bodyPr/>
          <a:lstStyle/>
          <a:p>
            <a:pPr eaLnBrk="1" hangingPunct="1">
              <a:lnSpc>
                <a:spcPct val="90000"/>
              </a:lnSpc>
            </a:pPr>
            <a:r>
              <a:rPr lang="en-US" sz="3000" dirty="0" smtClean="0"/>
              <a:t>More in-depth explanation</a:t>
            </a:r>
          </a:p>
          <a:p>
            <a:pPr eaLnBrk="1" hangingPunct="1">
              <a:lnSpc>
                <a:spcPct val="90000"/>
              </a:lnSpc>
            </a:pPr>
            <a:r>
              <a:rPr lang="en-US" sz="3000" dirty="0" smtClean="0"/>
              <a:t>Related research, including author’s own psychometric research</a:t>
            </a:r>
          </a:p>
          <a:p>
            <a:pPr eaLnBrk="1" hangingPunct="1">
              <a:lnSpc>
                <a:spcPct val="90000"/>
              </a:lnSpc>
            </a:pPr>
            <a:r>
              <a:rPr lang="en-US" sz="3000" dirty="0" smtClean="0"/>
              <a:t>Curriculum Guides </a:t>
            </a:r>
          </a:p>
          <a:p>
            <a:pPr eaLnBrk="1" hangingPunct="1">
              <a:lnSpc>
                <a:spcPct val="90000"/>
              </a:lnSpc>
            </a:pPr>
            <a:r>
              <a:rPr lang="en-US" sz="3000" dirty="0" smtClean="0"/>
              <a:t>Case studies</a:t>
            </a:r>
          </a:p>
          <a:p>
            <a:pPr eaLnBrk="1" hangingPunct="1">
              <a:lnSpc>
                <a:spcPct val="90000"/>
              </a:lnSpc>
            </a:pPr>
            <a:r>
              <a:rPr lang="en-US" sz="3000" dirty="0" smtClean="0"/>
              <a:t>Links to author’s podcasts and webinars</a:t>
            </a:r>
          </a:p>
          <a:p>
            <a:pPr eaLnBrk="1" hangingPunct="1">
              <a:lnSpc>
                <a:spcPct val="90000"/>
              </a:lnSpc>
            </a:pPr>
            <a:r>
              <a:rPr lang="en-US" sz="3000" dirty="0" smtClean="0"/>
              <a:t>TLC Blog</a:t>
            </a:r>
          </a:p>
          <a:p>
            <a:pPr eaLnBrk="1" hangingPunct="1">
              <a:lnSpc>
                <a:spcPct val="90000"/>
              </a:lnSpc>
            </a:pPr>
            <a:r>
              <a:rPr lang="en-US" sz="3000" dirty="0" smtClean="0"/>
              <a:t>TLC Newsletter</a:t>
            </a:r>
          </a:p>
          <a:p>
            <a:pPr eaLnBrk="1" hangingPunct="1">
              <a:lnSpc>
                <a:spcPct val="90000"/>
              </a:lnSpc>
            </a:pPr>
            <a:r>
              <a:rPr lang="en-US" sz="3000" dirty="0" smtClean="0"/>
              <a:t>More “best leadership stories” from students</a:t>
            </a:r>
          </a:p>
          <a:p>
            <a:pPr eaLnBrk="1" hangingPunct="1">
              <a:lnSpc>
                <a:spcPct val="90000"/>
              </a:lnSpc>
              <a:buFont typeface="Wingdings 2" pitchFamily="18" charset="2"/>
              <a:buNone/>
            </a:pPr>
            <a:endParaRPr lang="en-US" sz="3000" dirty="0" smtClean="0"/>
          </a:p>
        </p:txBody>
      </p:sp>
      <p:pic>
        <p:nvPicPr>
          <p:cNvPr id="36868" name="Picture 5" descr="tlc_logo.gif">
            <a:hlinkClick r:id="rId4"/>
          </p:cNvPr>
          <p:cNvPicPr>
            <a:picLocks noChangeAspect="1" noChangeArrowheads="1"/>
          </p:cNvPicPr>
          <p:nvPr/>
        </p:nvPicPr>
        <p:blipFill>
          <a:blip r:embed="rId5" cstate="print"/>
          <a:srcRect/>
          <a:stretch>
            <a:fillRect/>
          </a:stretch>
        </p:blipFill>
        <p:spPr bwMode="auto">
          <a:xfrm>
            <a:off x="3886200" y="4419600"/>
            <a:ext cx="4525963"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457200" y="1500188"/>
            <a:ext cx="8229600" cy="4625975"/>
          </a:xfrm>
        </p:spPr>
        <p:txBody>
          <a:bodyPr/>
          <a:lstStyle/>
          <a:p>
            <a:r>
              <a:rPr lang="en-US" dirty="0" smtClean="0"/>
              <a:t>Downloadable lesson plans</a:t>
            </a:r>
          </a:p>
          <a:p>
            <a:pPr lvl="1"/>
            <a:r>
              <a:rPr lang="en-US" dirty="0" smtClean="0"/>
              <a:t>FCCLA website under lesson plans </a:t>
            </a:r>
          </a:p>
          <a:p>
            <a:r>
              <a:rPr lang="en-US" dirty="0" err="1" smtClean="0"/>
              <a:t>Facebook</a:t>
            </a:r>
            <a:r>
              <a:rPr lang="en-US" dirty="0" smtClean="0"/>
              <a:t> Fan Page, Linked In Group </a:t>
            </a:r>
          </a:p>
          <a:p>
            <a:r>
              <a:rPr lang="en-US" i="1" dirty="0" smtClean="0"/>
              <a:t>The Student Leadership Challenge </a:t>
            </a:r>
            <a:r>
              <a:rPr lang="en-US" dirty="0" smtClean="0"/>
              <a:t>book</a:t>
            </a:r>
          </a:p>
          <a:p>
            <a:r>
              <a:rPr lang="en-US" dirty="0" smtClean="0"/>
              <a:t>Online assessment</a:t>
            </a:r>
          </a:p>
          <a:p>
            <a:pPr>
              <a:buFont typeface="Wingdings 2" pitchFamily="18" charset="2"/>
              <a:buNone/>
            </a:pPr>
            <a:endParaRPr lang="en-US" dirty="0" smtClean="0"/>
          </a:p>
        </p:txBody>
      </p:sp>
      <p:sp>
        <p:nvSpPr>
          <p:cNvPr id="3" name="Title 2"/>
          <p:cNvSpPr>
            <a:spLocks noGrp="1"/>
          </p:cNvSpPr>
          <p:nvPr>
            <p:ph type="title"/>
          </p:nvPr>
        </p:nvSpPr>
        <p:spPr/>
        <p:txBody>
          <a:bodyPr/>
          <a:lstStyle/>
          <a:p>
            <a:pPr algn="ctr">
              <a:defRPr/>
            </a:pPr>
            <a:r>
              <a:rPr lang="en-US" dirty="0" smtClean="0"/>
              <a:t>Other Resources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457200" y="1500188"/>
            <a:ext cx="8229600" cy="4625975"/>
          </a:xfrm>
        </p:spPr>
        <p:txBody>
          <a:bodyPr/>
          <a:lstStyle/>
          <a:p>
            <a:pPr eaLnBrk="1" hangingPunct="1"/>
            <a:endParaRPr lang="en-US" smtClean="0"/>
          </a:p>
          <a:p>
            <a:pPr eaLnBrk="1" hangingPunct="1"/>
            <a:r>
              <a:rPr lang="en-US" smtClean="0"/>
              <a:t>The language connects the generations</a:t>
            </a:r>
          </a:p>
          <a:p>
            <a:pPr eaLnBrk="1" hangingPunct="1"/>
            <a:r>
              <a:rPr lang="en-US" smtClean="0"/>
              <a:t>The material inspires up to want to be more competent in the leadership market</a:t>
            </a:r>
          </a:p>
          <a:p>
            <a:pPr eaLnBrk="1" hangingPunct="1"/>
            <a:r>
              <a:rPr lang="en-US" smtClean="0"/>
              <a:t>It is relevant to the time we live in </a:t>
            </a:r>
          </a:p>
          <a:p>
            <a:pPr eaLnBrk="1" hangingPunct="1"/>
            <a:r>
              <a:rPr lang="en-US" smtClean="0"/>
              <a:t>It is immediately applicable</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Why SLC is needed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5" descr="mountain%20climber.jpg"/>
          <p:cNvPicPr>
            <a:picLocks noGrp="1" noChangeAspect="1"/>
          </p:cNvPicPr>
          <p:nvPr>
            <p:ph idx="1"/>
          </p:nvPr>
        </p:nvPicPr>
        <p:blipFill>
          <a:blip r:embed="rId2" cstate="print"/>
          <a:srcRect/>
          <a:stretch>
            <a:fillRect/>
          </a:stretch>
        </p:blipFill>
        <p:spPr>
          <a:xfrm>
            <a:off x="1487488" y="1500188"/>
            <a:ext cx="6169025" cy="4625975"/>
          </a:xfrm>
        </p:spPr>
      </p:pic>
      <p:sp>
        <p:nvSpPr>
          <p:cNvPr id="4" name="Title 3"/>
          <p:cNvSpPr>
            <a:spLocks noGrp="1"/>
          </p:cNvSpPr>
          <p:nvPr>
            <p:ph type="title"/>
          </p:nvPr>
        </p:nvSpPr>
        <p:spPr/>
        <p:txBody>
          <a:bodyPr/>
          <a:lstStyle/>
          <a:p>
            <a:pPr algn="ctr">
              <a:defRPr/>
            </a:pPr>
            <a:r>
              <a:rPr lang="en-US" dirty="0" smtClean="0"/>
              <a:t>What will be your legacy?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457200" y="1500188"/>
            <a:ext cx="8229600" cy="5129212"/>
          </a:xfrm>
        </p:spPr>
        <p:txBody>
          <a:bodyPr/>
          <a:lstStyle/>
          <a:p>
            <a:pPr algn="ctr" eaLnBrk="1" hangingPunct="1">
              <a:buFont typeface="Wingdings 2" pitchFamily="18" charset="2"/>
              <a:buNone/>
            </a:pPr>
            <a:r>
              <a:rPr lang="en-US" dirty="0" smtClean="0"/>
              <a:t>Megan Anderson </a:t>
            </a:r>
          </a:p>
          <a:p>
            <a:pPr algn="ctr" eaLnBrk="1" hangingPunct="1">
              <a:buFont typeface="Wingdings 2" pitchFamily="18" charset="2"/>
              <a:buNone/>
            </a:pPr>
            <a:r>
              <a:rPr lang="en-US" dirty="0" smtClean="0"/>
              <a:t>Office of Public Instruction</a:t>
            </a:r>
          </a:p>
          <a:p>
            <a:pPr algn="ctr" eaLnBrk="1" hangingPunct="1">
              <a:buFont typeface="Wingdings 2" pitchFamily="18" charset="2"/>
              <a:buNone/>
            </a:pPr>
            <a:r>
              <a:rPr lang="en-US" dirty="0" smtClean="0"/>
              <a:t>406.444.3599</a:t>
            </a:r>
          </a:p>
          <a:p>
            <a:pPr algn="ctr" eaLnBrk="1" hangingPunct="1">
              <a:buFont typeface="Wingdings 2" pitchFamily="18" charset="2"/>
              <a:buNone/>
            </a:pPr>
            <a:r>
              <a:rPr lang="en-US" dirty="0" smtClean="0">
                <a:hlinkClick r:id="rId2"/>
              </a:rPr>
              <a:t>manderson2@mt.gov</a:t>
            </a:r>
            <a:endParaRPr lang="en-US" dirty="0" smtClean="0"/>
          </a:p>
          <a:p>
            <a:pPr algn="ctr" eaLnBrk="1" hangingPunct="1">
              <a:buFont typeface="Wingdings 2" pitchFamily="18" charset="2"/>
              <a:buNone/>
            </a:pPr>
            <a:endParaRPr lang="en-US" sz="1400" dirty="0" smtClean="0"/>
          </a:p>
          <a:p>
            <a:pPr algn="ctr" eaLnBrk="1" hangingPunct="1">
              <a:buFont typeface="Wingdings 2" pitchFamily="18" charset="2"/>
              <a:buNone/>
            </a:pPr>
            <a:r>
              <a:rPr lang="en-US" dirty="0" err="1" smtClean="0"/>
              <a:t>Cathe</a:t>
            </a:r>
            <a:r>
              <a:rPr lang="en-US" dirty="0" smtClean="0"/>
              <a:t> </a:t>
            </a:r>
            <a:r>
              <a:rPr lang="en-US" dirty="0" err="1" smtClean="0"/>
              <a:t>Felz</a:t>
            </a:r>
            <a:endParaRPr lang="en-US" dirty="0" smtClean="0"/>
          </a:p>
          <a:p>
            <a:pPr algn="ctr" eaLnBrk="1" hangingPunct="1">
              <a:buFont typeface="Wingdings 2" pitchFamily="18" charset="2"/>
              <a:buNone/>
            </a:pPr>
            <a:r>
              <a:rPr lang="en-US" dirty="0" smtClean="0"/>
              <a:t>Three Forks High School</a:t>
            </a:r>
          </a:p>
          <a:p>
            <a:pPr algn="ctr" eaLnBrk="1" hangingPunct="1">
              <a:buFont typeface="Wingdings 2" pitchFamily="18" charset="2"/>
              <a:buNone/>
            </a:pPr>
            <a:r>
              <a:rPr lang="en-US" dirty="0" smtClean="0"/>
              <a:t>406.285.3224</a:t>
            </a:r>
          </a:p>
          <a:p>
            <a:pPr algn="ctr" eaLnBrk="1" hangingPunct="1">
              <a:buFont typeface="Wingdings 2" pitchFamily="18" charset="2"/>
              <a:buNone/>
            </a:pPr>
            <a:r>
              <a:rPr lang="en-US" dirty="0" smtClean="0">
                <a:hlinkClick r:id="rId3"/>
              </a:rPr>
              <a:t>fcclacathe@hotmail.com</a:t>
            </a:r>
            <a:r>
              <a:rPr lang="en-US" dirty="0" smtClean="0"/>
              <a:t> </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Thank you!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3"/>
          <p:cNvPicPr>
            <a:picLocks noChangeAspect="1" noChangeArrowheads="1"/>
          </p:cNvPicPr>
          <p:nvPr/>
        </p:nvPicPr>
        <p:blipFill>
          <a:blip r:embed="rId3" cstate="print"/>
          <a:srcRect/>
          <a:stretch>
            <a:fillRect/>
          </a:stretch>
        </p:blipFill>
        <p:spPr bwMode="auto">
          <a:xfrm>
            <a:off x="381000" y="381000"/>
            <a:ext cx="84582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4294967295"/>
          </p:nvPr>
        </p:nvSpPr>
        <p:spPr>
          <a:xfrm>
            <a:off x="609600" y="990600"/>
            <a:ext cx="8153400" cy="3962400"/>
          </a:xfrm>
        </p:spPr>
        <p:txBody>
          <a:bodyPr/>
          <a:lstStyle/>
          <a:p>
            <a:pPr algn="ctr" eaLnBrk="1" hangingPunct="1">
              <a:lnSpc>
                <a:spcPct val="80000"/>
              </a:lnSpc>
              <a:buFont typeface="Wingdings" pitchFamily="2" charset="2"/>
              <a:buNone/>
            </a:pPr>
            <a:r>
              <a:rPr lang="en-US" sz="5400" smtClean="0">
                <a:latin typeface="Comic Sans MS" pitchFamily="66" charset="0"/>
              </a:rPr>
              <a:t>“</a:t>
            </a:r>
            <a:r>
              <a:rPr lang="en-US" sz="5400" smtClean="0"/>
              <a:t>Only three things happen naturally in organizations:</a:t>
            </a:r>
            <a:br>
              <a:rPr lang="en-US" sz="5400" smtClean="0"/>
            </a:br>
            <a:r>
              <a:rPr lang="en-US" sz="5400" smtClean="0"/>
              <a:t>friction, confusion, and underperformance.</a:t>
            </a:r>
            <a:r>
              <a:rPr lang="en-US" sz="5400" smtClean="0">
                <a:latin typeface="Comic Sans MS" pitchFamily="66" charset="0"/>
              </a:rPr>
              <a:t/>
            </a:r>
            <a:br>
              <a:rPr lang="en-US" sz="5400" smtClean="0">
                <a:latin typeface="Comic Sans MS" pitchFamily="66" charset="0"/>
              </a:rPr>
            </a:br>
            <a:r>
              <a:rPr lang="en-US" sz="5400" smtClean="0">
                <a:latin typeface="Georgia" pitchFamily="18" charset="0"/>
              </a:rPr>
              <a:t>                        </a:t>
            </a:r>
            <a:r>
              <a:rPr lang="en-US" sz="2000" b="1" smtClean="0">
                <a:latin typeface="Georgia" pitchFamily="18" charset="0"/>
              </a:rPr>
              <a:t/>
            </a:r>
            <a:br>
              <a:rPr lang="en-US" sz="2000" b="1" smtClean="0">
                <a:latin typeface="Georgia" pitchFamily="18" charset="0"/>
              </a:rPr>
            </a:br>
            <a:endParaRPr lang="en-US" sz="2000" b="1" smtClean="0">
              <a:latin typeface="Georgia" pitchFamily="18" charset="0"/>
            </a:endParaRPr>
          </a:p>
        </p:txBody>
      </p:sp>
      <p:sp>
        <p:nvSpPr>
          <p:cNvPr id="642051" name="Rectangle 3"/>
          <p:cNvSpPr>
            <a:spLocks noChangeArrowheads="1"/>
          </p:cNvSpPr>
          <p:nvPr/>
        </p:nvSpPr>
        <p:spPr bwMode="auto">
          <a:xfrm>
            <a:off x="685800" y="4432300"/>
            <a:ext cx="8077200" cy="1587500"/>
          </a:xfrm>
          <a:prstGeom prst="rect">
            <a:avLst/>
          </a:prstGeom>
          <a:noFill/>
          <a:ln w="9525">
            <a:noFill/>
            <a:miter lim="800000"/>
            <a:headEnd/>
            <a:tailEnd/>
          </a:ln>
        </p:spPr>
        <p:txBody>
          <a:bodyPr>
            <a:spAutoFit/>
          </a:bodyPr>
          <a:lstStyle/>
          <a:p>
            <a:pPr algn="ctr">
              <a:lnSpc>
                <a:spcPct val="90000"/>
              </a:lnSpc>
            </a:pPr>
            <a:r>
              <a:rPr lang="en-US" sz="5400" dirty="0">
                <a:solidFill>
                  <a:srgbClr val="CC0000"/>
                </a:solidFill>
                <a:latin typeface="Gill Sans MT" pitchFamily="34" charset="0"/>
              </a:rPr>
              <a:t>Everything else</a:t>
            </a:r>
          </a:p>
          <a:p>
            <a:pPr algn="ctr">
              <a:lnSpc>
                <a:spcPct val="90000"/>
              </a:lnSpc>
            </a:pPr>
            <a:r>
              <a:rPr lang="en-US" sz="5400" dirty="0">
                <a:solidFill>
                  <a:srgbClr val="CC0000"/>
                </a:solidFill>
                <a:latin typeface="Gill Sans MT" pitchFamily="34" charset="0"/>
              </a:rPr>
              <a:t>requires leadership</a:t>
            </a:r>
            <a:r>
              <a:rPr lang="en-US" sz="5400" dirty="0">
                <a:latin typeface="Gill Sans MT" pitchFamily="34" charset="0"/>
              </a:rPr>
              <a:t>.”</a:t>
            </a:r>
          </a:p>
        </p:txBody>
      </p:sp>
      <p:sp>
        <p:nvSpPr>
          <p:cNvPr id="39940" name="Rectangle 4"/>
          <p:cNvSpPr>
            <a:spLocks noChangeArrowheads="1"/>
          </p:cNvSpPr>
          <p:nvPr/>
        </p:nvSpPr>
        <p:spPr bwMode="auto">
          <a:xfrm>
            <a:off x="228600" y="228600"/>
            <a:ext cx="2411413" cy="457200"/>
          </a:xfrm>
          <a:prstGeom prst="rect">
            <a:avLst/>
          </a:prstGeom>
          <a:noFill/>
          <a:ln w="9525">
            <a:noFill/>
            <a:miter lim="800000"/>
            <a:headEnd/>
            <a:tailEnd/>
          </a:ln>
        </p:spPr>
        <p:txBody>
          <a:bodyPr wrap="none">
            <a:spAutoFit/>
          </a:bodyPr>
          <a:lstStyle/>
          <a:p>
            <a:r>
              <a:rPr lang="en-US" b="1">
                <a:latin typeface="Georgia" pitchFamily="18" charset="0"/>
              </a:rPr>
              <a:t>Peter Drucker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42051"/>
                                        </p:tgtEl>
                                        <p:attrNameLst>
                                          <p:attrName>style.visibility</p:attrName>
                                        </p:attrNameLst>
                                      </p:cBhvr>
                                      <p:to>
                                        <p:strVal val="visible"/>
                                      </p:to>
                                    </p:set>
                                    <p:anim calcmode="lin" valueType="num">
                                      <p:cBhvr additive="base">
                                        <p:cTn id="7" dur="500" fill="hold"/>
                                        <p:tgtEl>
                                          <p:spTgt spid="642051"/>
                                        </p:tgtEl>
                                        <p:attrNameLst>
                                          <p:attrName>ppt_x</p:attrName>
                                        </p:attrNameLst>
                                      </p:cBhvr>
                                      <p:tavLst>
                                        <p:tav tm="0">
                                          <p:val>
                                            <p:strVal val="1+#ppt_w/2"/>
                                          </p:val>
                                        </p:tav>
                                        <p:tav tm="100000">
                                          <p:val>
                                            <p:strVal val="#ppt_x"/>
                                          </p:val>
                                        </p:tav>
                                      </p:tavLst>
                                    </p:anim>
                                    <p:anim calcmode="lin" valueType="num">
                                      <p:cBhvr additive="base">
                                        <p:cTn id="8" dur="500" fill="hold"/>
                                        <p:tgtEl>
                                          <p:spTgt spid="64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143000"/>
          </a:xfrm>
        </p:spPr>
        <p:txBody>
          <a:bodyPr/>
          <a:lstStyle/>
          <a:p>
            <a:pPr algn="ctr" eaLnBrk="1" fontAlgn="auto" hangingPunct="1">
              <a:spcAft>
                <a:spcPts val="0"/>
              </a:spcAft>
              <a:defRPr/>
            </a:pPr>
            <a:r>
              <a:rPr lang="en-US" dirty="0" smtClean="0"/>
              <a:t>The authors</a:t>
            </a:r>
          </a:p>
        </p:txBody>
      </p:sp>
      <p:pic>
        <p:nvPicPr>
          <p:cNvPr id="15363" name="Content Placeholder 7" descr="Jim_Pic.jpg"/>
          <p:cNvPicPr>
            <a:picLocks noGrp="1" noChangeAspect="1"/>
          </p:cNvPicPr>
          <p:nvPr>
            <p:ph sz="quarter" idx="2"/>
          </p:nvPr>
        </p:nvPicPr>
        <p:blipFill>
          <a:blip r:embed="rId3" cstate="print"/>
          <a:srcRect/>
          <a:stretch>
            <a:fillRect/>
          </a:stretch>
        </p:blipFill>
        <p:spPr>
          <a:xfrm>
            <a:off x="685800" y="1524000"/>
            <a:ext cx="1600200" cy="2400300"/>
          </a:xfrm>
        </p:spPr>
      </p:pic>
      <p:pic>
        <p:nvPicPr>
          <p:cNvPr id="15364" name="Content Placeholder 8" descr="Barry_Pic.jpg"/>
          <p:cNvPicPr>
            <a:picLocks noGrp="1" noChangeAspect="1"/>
          </p:cNvPicPr>
          <p:nvPr>
            <p:ph sz="quarter" idx="4"/>
          </p:nvPr>
        </p:nvPicPr>
        <p:blipFill>
          <a:blip r:embed="rId4" cstate="print"/>
          <a:srcRect/>
          <a:stretch>
            <a:fillRect/>
          </a:stretch>
        </p:blipFill>
        <p:spPr>
          <a:xfrm>
            <a:off x="685800" y="4191000"/>
            <a:ext cx="1625600" cy="2438400"/>
          </a:xfrm>
        </p:spPr>
      </p:pic>
      <p:sp>
        <p:nvSpPr>
          <p:cNvPr id="15365" name="TextBox 9"/>
          <p:cNvSpPr txBox="1">
            <a:spLocks noChangeArrowheads="1"/>
          </p:cNvSpPr>
          <p:nvPr/>
        </p:nvSpPr>
        <p:spPr bwMode="auto">
          <a:xfrm>
            <a:off x="3200400" y="1551087"/>
            <a:ext cx="5410200" cy="5078313"/>
          </a:xfrm>
          <a:prstGeom prst="rect">
            <a:avLst/>
          </a:prstGeom>
          <a:noFill/>
          <a:ln w="9525">
            <a:noFill/>
            <a:miter lim="800000"/>
            <a:headEnd/>
            <a:tailEnd/>
          </a:ln>
        </p:spPr>
        <p:txBody>
          <a:bodyPr wrap="square">
            <a:spAutoFit/>
          </a:bodyPr>
          <a:lstStyle/>
          <a:p>
            <a:r>
              <a:rPr lang="en-US" b="1" dirty="0">
                <a:latin typeface="Gill Sans MT" pitchFamily="34" charset="0"/>
              </a:rPr>
              <a:t>Jim </a:t>
            </a:r>
            <a:r>
              <a:rPr lang="en-US" b="1" dirty="0" err="1">
                <a:latin typeface="Gill Sans MT" pitchFamily="34" charset="0"/>
              </a:rPr>
              <a:t>Kouzes</a:t>
            </a:r>
            <a:r>
              <a:rPr lang="en-US" b="1" dirty="0">
                <a:latin typeface="Gill Sans MT" pitchFamily="34" charset="0"/>
              </a:rPr>
              <a:t> </a:t>
            </a:r>
            <a:r>
              <a:rPr lang="en-US" dirty="0">
                <a:latin typeface="Gill Sans MT" pitchFamily="34" charset="0"/>
              </a:rPr>
              <a:t>has been thinking about leadership since he was a Boy Scout growing up in the Washington D.C. area. He is also the Dean’s Executive Professor of Leadership at the </a:t>
            </a:r>
            <a:r>
              <a:rPr lang="en-US" dirty="0" err="1">
                <a:latin typeface="Gill Sans MT" pitchFamily="34" charset="0"/>
              </a:rPr>
              <a:t>Leavey</a:t>
            </a:r>
            <a:r>
              <a:rPr lang="en-US" dirty="0">
                <a:latin typeface="Gill Sans MT" pitchFamily="34" charset="0"/>
              </a:rPr>
              <a:t> School of Business, Santa Clara University. Jim is not only a highly regarded leadership scholar; </a:t>
            </a:r>
            <a:r>
              <a:rPr lang="en-US" i="1" dirty="0">
                <a:latin typeface="Gill Sans MT" pitchFamily="34" charset="0"/>
              </a:rPr>
              <a:t>The Wall Street Journal </a:t>
            </a:r>
            <a:r>
              <a:rPr lang="en-US" dirty="0">
                <a:latin typeface="Gill Sans MT" pitchFamily="34" charset="0"/>
              </a:rPr>
              <a:t>has cited Jim as one of the twelve best executive educators in the U.S. </a:t>
            </a:r>
          </a:p>
          <a:p>
            <a:endParaRPr lang="en-US" dirty="0">
              <a:latin typeface="Gill Sans MT" pitchFamily="34" charset="0"/>
            </a:endParaRPr>
          </a:p>
          <a:p>
            <a:r>
              <a:rPr lang="en-US" b="1" dirty="0">
                <a:latin typeface="Gill Sans MT" pitchFamily="34" charset="0"/>
              </a:rPr>
              <a:t>Barry</a:t>
            </a:r>
            <a:r>
              <a:rPr lang="en-US" dirty="0">
                <a:latin typeface="Gill Sans MT" pitchFamily="34" charset="0"/>
              </a:rPr>
              <a:t> </a:t>
            </a:r>
            <a:r>
              <a:rPr lang="en-US" b="1" dirty="0">
                <a:latin typeface="Gill Sans MT" pitchFamily="34" charset="0"/>
              </a:rPr>
              <a:t>Posne</a:t>
            </a:r>
            <a:r>
              <a:rPr lang="en-US" dirty="0">
                <a:latin typeface="Gill Sans MT" pitchFamily="34" charset="0"/>
              </a:rPr>
              <a:t>r is Dean at Santa Clara University's </a:t>
            </a:r>
            <a:r>
              <a:rPr lang="en-US" dirty="0" err="1">
                <a:latin typeface="Gill Sans MT" pitchFamily="34" charset="0"/>
              </a:rPr>
              <a:t>Leavey</a:t>
            </a:r>
            <a:r>
              <a:rPr lang="en-US" dirty="0">
                <a:latin typeface="Gill Sans MT" pitchFamily="34" charset="0"/>
              </a:rPr>
              <a:t> School of Business and is actively involved with curricular innovation, faculty development, and alumni relations.  He serves on the boards of Junior Achievement of Silicon Valley and Monterrey Bay Public Allies (Silicon Valley), Big Brothers Big Sisters of Santa Clara County, The Center for Excellence in Nonprofits, and Sigma Phi Epsilon Fraternity.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fontAlgn="auto" hangingPunct="1">
              <a:spcAft>
                <a:spcPts val="0"/>
              </a:spcAft>
              <a:defRPr/>
            </a:pPr>
            <a:r>
              <a:rPr lang="en-US" dirty="0" smtClean="0"/>
              <a:t>Their story</a:t>
            </a:r>
          </a:p>
        </p:txBody>
      </p:sp>
      <p:sp>
        <p:nvSpPr>
          <p:cNvPr id="16387" name="Content Placeholder 2"/>
          <p:cNvSpPr>
            <a:spLocks noGrp="1"/>
          </p:cNvSpPr>
          <p:nvPr>
            <p:ph idx="1"/>
          </p:nvPr>
        </p:nvSpPr>
        <p:spPr>
          <a:xfrm>
            <a:off x="457200" y="1500188"/>
            <a:ext cx="8229600" cy="4625975"/>
          </a:xfrm>
        </p:spPr>
        <p:txBody>
          <a:bodyPr/>
          <a:lstStyle/>
          <a:p>
            <a:pPr eaLnBrk="1" hangingPunct="1"/>
            <a:r>
              <a:rPr lang="en-US" smtClean="0"/>
              <a:t>Research project began in 1983</a:t>
            </a:r>
          </a:p>
          <a:p>
            <a:pPr eaLnBrk="1" hangingPunct="1"/>
            <a:r>
              <a:rPr lang="en-US" smtClean="0"/>
              <a:t>What did people do when they were at their "personal best" in leading others? </a:t>
            </a:r>
          </a:p>
          <a:p>
            <a:pPr eaLnBrk="1" hangingPunct="1"/>
            <a:r>
              <a:rPr lang="en-US" smtClean="0"/>
              <a:t>Beginning assumption: By asking ordinary people to describe extraordinary experiences, they would find patterns of success.  They were right.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fontAlgn="auto" hangingPunct="1">
              <a:spcAft>
                <a:spcPts val="0"/>
              </a:spcAft>
              <a:defRPr/>
            </a:pPr>
            <a:r>
              <a:rPr lang="en-US" dirty="0" smtClean="0"/>
              <a:t>The research</a:t>
            </a:r>
          </a:p>
        </p:txBody>
      </p:sp>
      <p:sp>
        <p:nvSpPr>
          <p:cNvPr id="17411" name="Content Placeholder 2"/>
          <p:cNvSpPr>
            <a:spLocks noGrp="1"/>
          </p:cNvSpPr>
          <p:nvPr>
            <p:ph idx="1"/>
          </p:nvPr>
        </p:nvSpPr>
        <p:spPr>
          <a:xfrm>
            <a:off x="457200" y="1500188"/>
            <a:ext cx="8229600" cy="4625975"/>
          </a:xfrm>
        </p:spPr>
        <p:txBody>
          <a:bodyPr/>
          <a:lstStyle/>
          <a:p>
            <a:pPr marL="273050" indent="-273050" eaLnBrk="1" hangingPunct="1">
              <a:buClr>
                <a:srgbClr val="E4A81B"/>
              </a:buClr>
              <a:buFont typeface="Wingdings 2" pitchFamily="18" charset="2"/>
              <a:buChar char=""/>
            </a:pPr>
            <a:r>
              <a:rPr lang="en-US" smtClean="0"/>
              <a:t>Everyone has a leadership story to tell</a:t>
            </a:r>
          </a:p>
          <a:p>
            <a:pPr marL="273050" indent="-273050" eaLnBrk="1" hangingPunct="1">
              <a:buClr>
                <a:srgbClr val="E4A81B"/>
              </a:buClr>
              <a:buFont typeface="Wingdings 2" pitchFamily="18" charset="2"/>
              <a:buChar char=""/>
            </a:pPr>
            <a:r>
              <a:rPr lang="en-US" smtClean="0"/>
              <a:t>Definition of Leadership:</a:t>
            </a:r>
          </a:p>
          <a:p>
            <a:pPr marL="639763" lvl="1" indent="-273050" algn="ctr" eaLnBrk="1" hangingPunct="1">
              <a:buClr>
                <a:srgbClr val="E4A81B"/>
              </a:buClr>
              <a:buFont typeface="Wingdings 2" pitchFamily="18" charset="2"/>
              <a:buNone/>
            </a:pPr>
            <a:r>
              <a:rPr lang="en-US" sz="3200" smtClean="0"/>
              <a:t>“Leadership is the art of </a:t>
            </a:r>
          </a:p>
          <a:p>
            <a:pPr marL="639763" lvl="1" indent="-273050" algn="ctr" eaLnBrk="1" hangingPunct="1">
              <a:buClr>
                <a:srgbClr val="E4A81B"/>
              </a:buClr>
              <a:buFont typeface="Wingdings 2" pitchFamily="18" charset="2"/>
              <a:buNone/>
            </a:pPr>
            <a:r>
              <a:rPr lang="en-US" sz="3200" smtClean="0"/>
              <a:t>mobilizing others to want to </a:t>
            </a:r>
          </a:p>
          <a:p>
            <a:pPr marL="639763" lvl="1" indent="-273050" algn="ctr" eaLnBrk="1" hangingPunct="1">
              <a:buClr>
                <a:srgbClr val="E4A81B"/>
              </a:buClr>
              <a:buFont typeface="Wingdings 2" pitchFamily="18" charset="2"/>
              <a:buNone/>
            </a:pPr>
            <a:r>
              <a:rPr lang="en-US" sz="3200" smtClean="0"/>
              <a:t>struggle for shared aspirations.”</a:t>
            </a:r>
          </a:p>
          <a:p>
            <a:pPr marL="914400" lvl="2" indent="-273050" algn="ctr" eaLnBrk="1" hangingPunct="1">
              <a:buClr>
                <a:srgbClr val="E4A81B"/>
              </a:buClr>
              <a:buFont typeface="Wingdings 2" pitchFamily="18" charset="2"/>
              <a:buNone/>
            </a:pPr>
            <a:r>
              <a:rPr lang="en-US" sz="3200" smtClean="0"/>
              <a:t>--Kouzes and Posner,</a:t>
            </a:r>
          </a:p>
          <a:p>
            <a:pPr marL="914400" lvl="2" indent="-273050" algn="ctr" eaLnBrk="1" hangingPunct="1">
              <a:buClr>
                <a:srgbClr val="E4A81B"/>
              </a:buClr>
              <a:buFont typeface="Wingdings 2" pitchFamily="18" charset="2"/>
              <a:buNone/>
            </a:pPr>
            <a:r>
              <a:rPr lang="en-US" sz="3200" i="1" smtClean="0"/>
              <a:t>The Leadership Challenge</a:t>
            </a:r>
            <a:endParaRPr lang="en-US" sz="3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fontAlgn="auto" hangingPunct="1">
              <a:spcAft>
                <a:spcPts val="0"/>
              </a:spcAft>
              <a:defRPr/>
            </a:pPr>
            <a:r>
              <a:rPr lang="en-US" dirty="0" smtClean="0"/>
              <a:t>Definition of Leadership</a:t>
            </a:r>
          </a:p>
        </p:txBody>
      </p:sp>
      <p:sp>
        <p:nvSpPr>
          <p:cNvPr id="17411" name="Content Placeholder 2"/>
          <p:cNvSpPr>
            <a:spLocks noGrp="1"/>
          </p:cNvSpPr>
          <p:nvPr>
            <p:ph idx="1"/>
          </p:nvPr>
        </p:nvSpPr>
        <p:spPr>
          <a:xfrm>
            <a:off x="76200" y="1500188"/>
            <a:ext cx="8991600" cy="4625975"/>
          </a:xfrm>
        </p:spPr>
        <p:txBody>
          <a:bodyPr/>
          <a:lstStyle/>
          <a:p>
            <a:pPr marL="639763" lvl="1" indent="-273050" algn="ctr" eaLnBrk="1" hangingPunct="1">
              <a:buClr>
                <a:srgbClr val="E4A81B"/>
              </a:buClr>
              <a:buFont typeface="Wingdings 2" pitchFamily="18" charset="2"/>
              <a:buNone/>
            </a:pPr>
            <a:endParaRPr lang="en-US" sz="3200" dirty="0" smtClean="0"/>
          </a:p>
          <a:p>
            <a:pPr marL="1497013" lvl="3" indent="-273050" eaLnBrk="1" hangingPunct="1">
              <a:buClr>
                <a:srgbClr val="E4A81B"/>
              </a:buClr>
              <a:buFont typeface="Wingdings 2" pitchFamily="18" charset="2"/>
              <a:buNone/>
            </a:pPr>
            <a:r>
              <a:rPr lang="en-US" sz="4000" dirty="0" smtClean="0"/>
              <a:t>“</a:t>
            </a:r>
            <a:r>
              <a:rPr lang="en-US" sz="4000" b="1" dirty="0" smtClean="0">
                <a:solidFill>
                  <a:schemeClr val="tx2">
                    <a:lumMod val="75000"/>
                  </a:schemeClr>
                </a:solidFill>
              </a:rPr>
              <a:t>Leadership</a:t>
            </a:r>
            <a:r>
              <a:rPr lang="en-US" sz="4000" dirty="0" smtClean="0"/>
              <a:t> is the </a:t>
            </a:r>
            <a:r>
              <a:rPr lang="en-US" sz="4000" b="1" dirty="0" smtClean="0">
                <a:solidFill>
                  <a:srgbClr val="990000"/>
                </a:solidFill>
              </a:rPr>
              <a:t>art of </a:t>
            </a:r>
          </a:p>
          <a:p>
            <a:pPr marL="1497013" lvl="3" indent="-273050" eaLnBrk="1" hangingPunct="1">
              <a:buClr>
                <a:srgbClr val="E4A81B"/>
              </a:buClr>
              <a:buFont typeface="Wingdings 2" pitchFamily="18" charset="2"/>
              <a:buNone/>
            </a:pPr>
            <a:r>
              <a:rPr lang="en-US" sz="4000" b="1" dirty="0" smtClean="0">
                <a:solidFill>
                  <a:srgbClr val="990000"/>
                </a:solidFill>
              </a:rPr>
              <a:t>mobilizing others</a:t>
            </a:r>
            <a:r>
              <a:rPr lang="en-US" sz="4000" dirty="0" smtClean="0"/>
              <a:t> to </a:t>
            </a:r>
            <a:r>
              <a:rPr lang="en-US" sz="4000" b="1" dirty="0" smtClean="0">
                <a:solidFill>
                  <a:schemeClr val="accent2">
                    <a:lumMod val="75000"/>
                  </a:schemeClr>
                </a:solidFill>
              </a:rPr>
              <a:t>want to </a:t>
            </a:r>
          </a:p>
          <a:p>
            <a:pPr marL="1497013" lvl="3" indent="-273050" eaLnBrk="1" hangingPunct="1">
              <a:buClr>
                <a:srgbClr val="E4A81B"/>
              </a:buClr>
              <a:buFont typeface="Wingdings 2" pitchFamily="18" charset="2"/>
              <a:buNone/>
            </a:pPr>
            <a:r>
              <a:rPr lang="en-US" sz="4000" b="1" dirty="0" smtClean="0">
                <a:solidFill>
                  <a:schemeClr val="accent2">
                    <a:lumMod val="75000"/>
                  </a:schemeClr>
                </a:solidFill>
              </a:rPr>
              <a:t>struggle</a:t>
            </a:r>
            <a:r>
              <a:rPr lang="en-US" sz="4000" dirty="0" smtClean="0"/>
              <a:t> for </a:t>
            </a:r>
            <a:r>
              <a:rPr lang="en-US" sz="4000" b="1" dirty="0" smtClean="0">
                <a:solidFill>
                  <a:srgbClr val="7030A0"/>
                </a:solidFill>
              </a:rPr>
              <a:t>shared aspirations</a:t>
            </a:r>
            <a:r>
              <a:rPr lang="en-US" sz="4000" dirty="0" smtClean="0"/>
              <a:t>.”</a:t>
            </a:r>
          </a:p>
          <a:p>
            <a:pPr marL="639763" lvl="1" indent="-273050" algn="ctr" eaLnBrk="1" hangingPunct="1">
              <a:buClr>
                <a:srgbClr val="E4A81B"/>
              </a:buClr>
              <a:buFont typeface="Wingdings 2" pitchFamily="18" charset="2"/>
              <a:buNone/>
            </a:pPr>
            <a:endParaRPr lang="en-US" sz="3200" dirty="0" smtClean="0"/>
          </a:p>
          <a:p>
            <a:pPr marL="639763" lvl="1" indent="-273050" algn="r" eaLnBrk="1" hangingPunct="1">
              <a:buClr>
                <a:srgbClr val="E4A81B"/>
              </a:buClr>
              <a:buFont typeface="Wingdings 2" pitchFamily="18" charset="2"/>
              <a:buNone/>
            </a:pPr>
            <a:r>
              <a:rPr lang="en-US" sz="3200" dirty="0" smtClean="0"/>
              <a:t>--</a:t>
            </a:r>
            <a:r>
              <a:rPr lang="en-US" sz="3200" dirty="0" err="1" smtClean="0"/>
              <a:t>Kouzes</a:t>
            </a:r>
            <a:r>
              <a:rPr lang="en-US" sz="3200" dirty="0" smtClean="0"/>
              <a:t> and Posner,</a:t>
            </a:r>
          </a:p>
          <a:p>
            <a:pPr marL="914400" lvl="2" indent="-273050" algn="r" eaLnBrk="1" hangingPunct="1">
              <a:buClr>
                <a:srgbClr val="E4A81B"/>
              </a:buClr>
              <a:buFont typeface="Wingdings 2" pitchFamily="18" charset="2"/>
              <a:buNone/>
            </a:pPr>
            <a:r>
              <a:rPr lang="en-US" sz="3200" i="1" dirty="0" smtClean="0"/>
              <a:t>The Leadership Challenge</a:t>
            </a:r>
            <a:endParaRPr lang="en-US" sz="32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30</TotalTime>
  <Words>1654</Words>
  <Application>Microsoft Office PowerPoint</Application>
  <PresentationFormat>On-screen Show (4:3)</PresentationFormat>
  <Paragraphs>204</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Mountain</vt:lpstr>
      <vt:lpstr>The Student  Leadership Challenge </vt:lpstr>
      <vt:lpstr>Slide 2</vt:lpstr>
      <vt:lpstr>Slide 3</vt:lpstr>
      <vt:lpstr>Slide 4</vt:lpstr>
      <vt:lpstr>Slide 5</vt:lpstr>
      <vt:lpstr>The authors</vt:lpstr>
      <vt:lpstr>Their story</vt:lpstr>
      <vt:lpstr>The research</vt:lpstr>
      <vt:lpstr>Definition of Leadership</vt:lpstr>
      <vt:lpstr>Personal Best</vt:lpstr>
      <vt:lpstr>The Leadership Practices Inventory</vt:lpstr>
      <vt:lpstr>Personal Definition</vt:lpstr>
      <vt:lpstr>The Five Practices of Exemplary Leadership</vt:lpstr>
      <vt:lpstr>Model the Way Commitments </vt:lpstr>
      <vt:lpstr>Slide 15</vt:lpstr>
      <vt:lpstr>Inspire a Shared Vision Commitment </vt:lpstr>
      <vt:lpstr>Challenge the Process Commitment </vt:lpstr>
      <vt:lpstr>Enable Others to Act Commitments</vt:lpstr>
      <vt:lpstr>Which is the right question? </vt:lpstr>
      <vt:lpstr>Encourage the Heart Commitments </vt:lpstr>
      <vt:lpstr>Slide 21</vt:lpstr>
      <vt:lpstr>Leaders DWYSYWD </vt:lpstr>
      <vt:lpstr> Why does the model work? </vt:lpstr>
      <vt:lpstr>What will students learn?</vt:lpstr>
      <vt:lpstr>Who else is using this?</vt:lpstr>
      <vt:lpstr>What are the materials?</vt:lpstr>
      <vt:lpstr>How do you get the materials? </vt:lpstr>
      <vt:lpstr>www.leadershipchallenge.com</vt:lpstr>
      <vt:lpstr>Other Resources</vt:lpstr>
      <vt:lpstr>Why SLC is needed</vt:lpstr>
      <vt:lpstr>What will be your legacy? </vt:lpstr>
      <vt:lpstr>Thank you!</vt:lpstr>
    </vt:vector>
  </TitlesOfParts>
  <Company>Wiley Publishing,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Millennials and Student Leadership Challenge</dc:title>
  <dc:creator>Teresa Mankin</dc:creator>
  <cp:lastModifiedBy>cp8158</cp:lastModifiedBy>
  <cp:revision>32</cp:revision>
  <dcterms:created xsi:type="dcterms:W3CDTF">2009-09-23T13:14:51Z</dcterms:created>
  <dcterms:modified xsi:type="dcterms:W3CDTF">2010-10-27T21:18:51Z</dcterms:modified>
</cp:coreProperties>
</file>